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56"/>
  </p:notesMasterIdLst>
  <p:handoutMasterIdLst>
    <p:handoutMasterId r:id="rId57"/>
  </p:handoutMasterIdLst>
  <p:sldIdLst>
    <p:sldId id="256" r:id="rId2"/>
    <p:sldId id="279" r:id="rId3"/>
    <p:sldId id="352" r:id="rId4"/>
    <p:sldId id="294" r:id="rId5"/>
    <p:sldId id="295" r:id="rId6"/>
    <p:sldId id="300" r:id="rId7"/>
    <p:sldId id="326" r:id="rId8"/>
    <p:sldId id="329" r:id="rId9"/>
    <p:sldId id="328" r:id="rId10"/>
    <p:sldId id="301" r:id="rId11"/>
    <p:sldId id="302" r:id="rId12"/>
    <p:sldId id="304" r:id="rId13"/>
    <p:sldId id="324" r:id="rId14"/>
    <p:sldId id="305" r:id="rId15"/>
    <p:sldId id="330" r:id="rId16"/>
    <p:sldId id="331" r:id="rId17"/>
    <p:sldId id="307" r:id="rId18"/>
    <p:sldId id="308" r:id="rId19"/>
    <p:sldId id="332" r:id="rId20"/>
    <p:sldId id="333" r:id="rId21"/>
    <p:sldId id="334" r:id="rId22"/>
    <p:sldId id="311" r:id="rId23"/>
    <p:sldId id="312" r:id="rId24"/>
    <p:sldId id="335" r:id="rId25"/>
    <p:sldId id="313" r:id="rId26"/>
    <p:sldId id="314" r:id="rId27"/>
    <p:sldId id="337" r:id="rId28"/>
    <p:sldId id="336" r:id="rId29"/>
    <p:sldId id="315" r:id="rId30"/>
    <p:sldId id="316" r:id="rId31"/>
    <p:sldId id="327" r:id="rId32"/>
    <p:sldId id="297" r:id="rId33"/>
    <p:sldId id="317" r:id="rId34"/>
    <p:sldId id="338" r:id="rId35"/>
    <p:sldId id="339" r:id="rId36"/>
    <p:sldId id="340" r:id="rId37"/>
    <p:sldId id="299" r:id="rId38"/>
    <p:sldId id="318" r:id="rId39"/>
    <p:sldId id="319" r:id="rId40"/>
    <p:sldId id="320" r:id="rId41"/>
    <p:sldId id="321" r:id="rId42"/>
    <p:sldId id="322" r:id="rId43"/>
    <p:sldId id="323" r:id="rId44"/>
    <p:sldId id="341" r:id="rId45"/>
    <p:sldId id="344" r:id="rId46"/>
    <p:sldId id="347" r:id="rId47"/>
    <p:sldId id="348" r:id="rId48"/>
    <p:sldId id="346" r:id="rId49"/>
    <p:sldId id="349" r:id="rId50"/>
    <p:sldId id="350" r:id="rId51"/>
    <p:sldId id="345" r:id="rId52"/>
    <p:sldId id="342" r:id="rId53"/>
    <p:sldId id="343" r:id="rId54"/>
    <p:sldId id="272" r:id="rId55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60H1dlf3J6t2tl/bkWRjw==" hashData="/i3OE2S7wzWOEjTBALXNwNwoa5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0316" autoAdjust="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54" y="1155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2508" y="-90"/>
      </p:cViewPr>
      <p:guideLst>
        <p:guide orient="horz" pos="3024"/>
        <p:guide pos="23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2F6E458-B27B-48A3-AA71-7187D46498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724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4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AF75431-320A-4750-9018-C15953AF2F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6701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7F84E76-0EA1-4B5F-8BEB-D5877BBBEBFC}" type="slidenum">
              <a:rPr lang="en-US" smtClean="0"/>
              <a:pPr eaLnBrk="1" hangingPunct="1"/>
              <a:t>1</a:t>
            </a:fld>
            <a:endParaRPr 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7D8F95-7CFB-486D-8D7D-DCFFB1EE43A1}" type="slidenum">
              <a:rPr lang="en-US" smtClean="0"/>
              <a:pPr eaLnBrk="1" hangingPunct="1"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noProof="1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59B95A-F8D0-41F0-89B0-0236A190610F}" type="slidenum">
              <a:rPr lang="en-US" smtClean="0"/>
              <a:pPr eaLnBrk="1" hangingPunct="1"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F7A2DD-3276-4D88-AF33-F6A226C0E8A5}" type="slidenum">
              <a:rPr lang="en-US" smtClean="0"/>
              <a:pPr eaLnBrk="1" hangingPunct="1"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Liên hệ với máy tính</a:t>
            </a:r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5D48EA-C034-49C1-B027-106F8614162D}" type="slidenum">
              <a:rPr lang="en-US" smtClean="0"/>
              <a:pPr eaLnBrk="1" hangingPunct="1"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Looking</a:t>
            </a:r>
          </a:p>
          <a:p>
            <a:r>
              <a:rPr lang="en-US" smtClean="0"/>
              <a:t>Hearing</a:t>
            </a:r>
          </a:p>
          <a:p>
            <a:r>
              <a:rPr lang="en-US" smtClean="0"/>
              <a:t>Hand</a:t>
            </a: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2F7AF3C-DBC7-4DE3-8265-BF48DFC0FB94}" type="slidenum">
              <a:rPr lang="en-US" smtClean="0"/>
              <a:pPr eaLnBrk="1" hangingPunct="1"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Looking</a:t>
            </a:r>
          </a:p>
          <a:p>
            <a:r>
              <a:rPr lang="en-US" smtClean="0"/>
              <a:t>Hearing</a:t>
            </a:r>
          </a:p>
          <a:p>
            <a:r>
              <a:rPr lang="en-US" smtClean="0"/>
              <a:t>Hand</a:t>
            </a:r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D20D1B6-53FB-4080-8E34-3985B59CDCF5}" type="slidenum">
              <a:rPr lang="en-US" smtClean="0"/>
              <a:pPr eaLnBrk="1" hangingPunct="1"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Looking</a:t>
            </a:r>
          </a:p>
          <a:p>
            <a:r>
              <a:rPr lang="en-US" smtClean="0"/>
              <a:t>Hearing</a:t>
            </a:r>
          </a:p>
          <a:p>
            <a:r>
              <a:rPr lang="en-US" smtClean="0"/>
              <a:t>Hand</a:t>
            </a:r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5C31373-22EF-4566-A7B9-0A122CE5F5AB}" type="slidenum">
              <a:rPr lang="en-US" smtClean="0"/>
              <a:pPr eaLnBrk="1" hangingPunct="1"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Looking</a:t>
            </a:r>
          </a:p>
          <a:p>
            <a:r>
              <a:rPr lang="en-US" smtClean="0"/>
              <a:t>Hearing</a:t>
            </a:r>
          </a:p>
          <a:p>
            <a:r>
              <a:rPr lang="en-US" smtClean="0"/>
              <a:t>Hand</a:t>
            </a:r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99B43EC-B37B-4C9A-A4D6-A8C472001E71}" type="slidenum">
              <a:rPr lang="en-US" smtClean="0"/>
              <a:pPr eaLnBrk="1" hangingPunct="1"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Sensory memories: bộ nhớ giác quan, truy cập nhanh, quên nhanh</a:t>
            </a:r>
          </a:p>
          <a:p>
            <a:r>
              <a:rPr lang="en-US" smtClean="0"/>
              <a:t>Long-term memory: nơi lưu kiến thức</a:t>
            </a:r>
          </a:p>
          <a:p>
            <a:endParaRPr lang="en-US" smtClean="0"/>
          </a:p>
          <a:p>
            <a:r>
              <a:rPr lang="en-US" smtClean="0">
                <a:sym typeface="Wingdings" pitchFamily="2" charset="2"/>
              </a:rPr>
              <a:t> Vd nhớ cách lập trình vòng lặp, nhớ từ khóa NNLT</a:t>
            </a:r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2C37601-6B05-4E2F-81AC-E381A78874A5}" type="slidenum">
              <a:rPr lang="en-US" smtClean="0"/>
              <a:pPr eaLnBrk="1" hangingPunct="1"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lvl="1"/>
            <a:r>
              <a:rPr lang="en-GB" noProof="1" smtClean="0"/>
              <a:t>Reasoning: suy luận</a:t>
            </a:r>
            <a:endParaRPr lang="en-US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F10F779-FA95-4F64-BDFB-0098D80559BC}" type="slidenum">
              <a:rPr lang="en-US" smtClean="0"/>
              <a:pPr eaLnBrk="1" hangingPunct="1"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mtClean="0"/>
              <a:t>What is cognition?</a:t>
            </a:r>
          </a:p>
          <a:p>
            <a:pPr>
              <a:lnSpc>
                <a:spcPct val="90000"/>
              </a:lnSpc>
            </a:pPr>
            <a:r>
              <a:rPr lang="en-GB" smtClean="0"/>
              <a:t>What are users good and bad at?</a:t>
            </a:r>
          </a:p>
          <a:p>
            <a:pPr>
              <a:lnSpc>
                <a:spcPct val="90000"/>
              </a:lnSpc>
            </a:pPr>
            <a:r>
              <a:rPr lang="en-GB" smtClean="0"/>
              <a:t>Describe how cognition has been applied to interaction design</a:t>
            </a:r>
          </a:p>
          <a:p>
            <a:pPr>
              <a:lnSpc>
                <a:spcPct val="90000"/>
              </a:lnSpc>
            </a:pPr>
            <a:r>
              <a:rPr lang="en-GB" smtClean="0"/>
              <a:t>Theories of cognition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Mental models, theory of action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Information processing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External cognition, distributed cognition</a:t>
            </a:r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1263361-F7C9-4FF0-8601-A342C158C637}" type="slidenum">
              <a:rPr lang="en-US" smtClean="0"/>
              <a:pPr eaLnBrk="1" hangingPunct="1"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>
                <a:latin typeface="Verdana" pitchFamily="34" charset="0"/>
              </a:rPr>
              <a:t>Not an exact model of how the brain operates, but provides a useful approximation for understanding and estimating certain kinds of actions and reactions</a:t>
            </a:r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C83DC1E-4DD1-4AF1-BA20-94B07340DECA}" type="slidenum">
              <a:rPr lang="en-US" smtClean="0"/>
              <a:pPr eaLnBrk="1" hangingPunct="1"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1DEBE49-80EB-4C9D-92DD-5232A70C0FAA}" type="slidenum">
              <a:rPr lang="en-US" smtClean="0"/>
              <a:pPr eaLnBrk="1" hangingPunct="1"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16E1284-AEE9-4FB0-8845-84EB6FDC4669}" type="slidenum">
              <a:rPr lang="en-US" smtClean="0"/>
              <a:pPr eaLnBrk="1" hangingPunct="1"/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28C33B-AB60-468B-8ACC-5565FE80361C}" type="slidenum">
              <a:rPr lang="en-US" smtClean="0"/>
              <a:pPr eaLnBrk="1" hangingPunct="1"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343EFF3-A13E-4153-908F-0F43ABD238A0}" type="slidenum">
              <a:rPr lang="en-US" smtClean="0"/>
              <a:pPr eaLnBrk="1" hangingPunct="1"/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smtClean="0"/>
              <a:t>Perception &amp; recognition: </a:t>
            </a:r>
            <a:r>
              <a:rPr lang="en-GB" sz="2400" b="1" smtClean="0"/>
              <a:t>cảm thấy</a:t>
            </a:r>
            <a:r>
              <a:rPr lang="en-GB" sz="2400" smtClean="0"/>
              <a:t>, nhận thấy, quen với</a:t>
            </a:r>
          </a:p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1629B50-801D-4F1B-8149-B1229AF2838E}" type="slidenum">
              <a:rPr lang="en-US" smtClean="0"/>
              <a:pPr eaLnBrk="1" hangingPunct="1"/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49B771A-E78E-4785-B526-C4DB56DF880C}" type="slidenum">
              <a:rPr lang="en-US" smtClean="0"/>
              <a:pPr eaLnBrk="1" hangingPunct="1"/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CBB5C49-FDB9-409F-B307-4520A7ECF27C}" type="slidenum">
              <a:rPr lang="en-US" smtClean="0"/>
              <a:pPr eaLnBrk="1" hangingPunct="1"/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AE3421-0C29-4A08-A7A9-F1212D2B01C2}" type="slidenum">
              <a:rPr lang="en-US" smtClean="0"/>
              <a:pPr eaLnBrk="1" hangingPunct="1"/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FA59F1-3311-4AA7-BC68-7562A6282FCF}" type="slidenum">
              <a:rPr lang="en-US" smtClean="0"/>
              <a:pPr eaLnBrk="1" hangingPunct="1"/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2400" kern="0" noProof="1" smtClean="0">
                <a:sym typeface="Wingdings" pitchFamily="2" charset="2"/>
              </a:rPr>
              <a:t>recognize: </a:t>
            </a:r>
            <a:r>
              <a:rPr lang="en-US" sz="2400" dirty="0" smtClean="0"/>
              <a:t>to identify as something or someone previously seen, known</a:t>
            </a:r>
          </a:p>
          <a:p>
            <a:pPr>
              <a:lnSpc>
                <a:spcPct val="90000"/>
              </a:lnSpc>
              <a:defRPr/>
            </a:pPr>
            <a:r>
              <a:rPr lang="en-US" sz="2400" dirty="0" smtClean="0"/>
              <a:t>recall: to bring back from memory</a:t>
            </a:r>
            <a:endParaRPr lang="en-GB" sz="2400" dirty="0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DC91BFA-557A-4011-BF00-26AF1990BD3F}" type="slidenum">
              <a:rPr lang="en-US" smtClean="0"/>
              <a:pPr eaLnBrk="1" hangingPunct="1"/>
              <a:t>23</a:t>
            </a:fld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BC6258-C9C9-4F2F-891B-331551934158}" type="slidenum">
              <a:rPr lang="en-US" smtClean="0"/>
              <a:pPr eaLnBrk="1" hangingPunct="1"/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86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EEA5E9F-AFDB-47D3-A6EF-E8E152F74193}" type="slidenum">
              <a:rPr lang="en-US" smtClean="0"/>
              <a:pPr eaLnBrk="1" hangingPunct="1"/>
              <a:t>25</a:t>
            </a:fld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1294262-5091-4ABD-AD35-C0C91B90DA36}" type="slidenum">
              <a:rPr lang="en-US" smtClean="0"/>
              <a:pPr eaLnBrk="1" hangingPunct="1"/>
              <a:t>26</a:t>
            </a:fld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0EB911A-142F-4429-9CC6-0A39DD0F53F5}" type="slidenum">
              <a:rPr lang="en-US" smtClean="0"/>
              <a:pPr eaLnBrk="1" hangingPunct="1"/>
              <a:t>27</a:t>
            </a:fld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smtClean="0"/>
              <a:t>Too many topics </a:t>
            </a:r>
            <a:r>
              <a:rPr lang="en-GB" sz="2400" smtClean="0">
                <a:sym typeface="Wingdings" pitchFamily="2" charset="2"/>
              </a:rPr>
              <a:t> how to improve</a:t>
            </a:r>
            <a:endParaRPr lang="en-GB" sz="2400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38E22CA-2596-4F77-A344-7A985724FEA8}" type="slidenum">
              <a:rPr lang="en-US" smtClean="0"/>
              <a:pPr eaLnBrk="1" hangingPunct="1"/>
              <a:t>28</a:t>
            </a:fld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7134DB-AC52-4569-A33D-EAE52A8E4001}" type="slidenum">
              <a:rPr lang="en-US" smtClean="0"/>
              <a:pPr eaLnBrk="1" hangingPunct="1"/>
              <a:t>29</a:t>
            </a:fld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7502AC-CDED-4EEF-80EE-010170BAC8DD}" type="slidenum">
              <a:rPr lang="en-US" smtClean="0"/>
              <a:pPr eaLnBrk="1" hangingPunct="1"/>
              <a:t>30</a:t>
            </a:fld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noProof="1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655D959-AAF0-4A2F-BD77-CCEAE6600A31}" type="slidenum">
              <a:rPr lang="en-US" smtClean="0"/>
              <a:pPr eaLnBrk="1" hangingPunct="1"/>
              <a:t>31</a:t>
            </a:fld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Thi: usability</a:t>
            </a:r>
          </a:p>
          <a:p>
            <a:r>
              <a:rPr lang="en-US" smtClean="0"/>
              <a:t>Giới thiệu include tầm quan trọng</a:t>
            </a:r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0096FA-957B-4828-8365-14C320DD62E8}" type="slidenum">
              <a:rPr lang="en-US" smtClean="0"/>
              <a:pPr eaLnBrk="1" hangingPunct="1"/>
              <a:t>32</a:t>
            </a:fld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Thi: usability</a:t>
            </a:r>
          </a:p>
          <a:p>
            <a:r>
              <a:rPr lang="en-US" smtClean="0"/>
              <a:t>Giới thiệu include tầm quan trọng</a:t>
            </a:r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D20AA0-774C-4D95-85F1-A6F4CDAB97B6}" type="slidenum">
              <a:rPr lang="en-US" smtClean="0"/>
              <a:pPr eaLnBrk="1" hangingPunct="1"/>
              <a:t>33</a:t>
            </a:fld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581DFF9-73E3-43E1-A6F2-248451FB45A7}" type="slidenum">
              <a:rPr lang="en-US" smtClean="0"/>
              <a:pPr eaLnBrk="1" hangingPunct="1"/>
              <a:t>34</a:t>
            </a:fld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9820954-C3C5-4B82-877E-185BE8CBF7F7}" type="slidenum">
              <a:rPr lang="en-US" smtClean="0"/>
              <a:pPr eaLnBrk="1" hangingPunct="1"/>
              <a:t>35</a:t>
            </a:fld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Thi: usability</a:t>
            </a:r>
          </a:p>
          <a:p>
            <a:r>
              <a:rPr lang="en-US" smtClean="0"/>
              <a:t>Giới thiệu include tầm quan trọng</a:t>
            </a:r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7034203-8FBA-44CA-986D-0F561F956961}" type="slidenum">
              <a:rPr lang="en-US" smtClean="0"/>
              <a:pPr eaLnBrk="1" hangingPunct="1"/>
              <a:t>36</a:t>
            </a:fld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</a:pPr>
            <a:r>
              <a:rPr lang="en-GB" sz="2400" noProof="1" smtClean="0">
                <a:sym typeface="Wingdings" pitchFamily="2" charset="2"/>
              </a:rPr>
              <a:t>Usability goals:</a:t>
            </a:r>
          </a:p>
          <a:p>
            <a:pPr marL="933450" lvl="1" indent="-533400" eaLnBrk="1" hangingPunct="1">
              <a:lnSpc>
                <a:spcPct val="150000"/>
              </a:lnSpc>
            </a:pPr>
            <a:r>
              <a:rPr lang="en-GB" sz="2000" noProof="1" smtClean="0">
                <a:sym typeface="Wingdings" pitchFamily="2" charset="2"/>
              </a:rPr>
              <a:t>Set criteria before designing</a:t>
            </a:r>
          </a:p>
          <a:p>
            <a:pPr marL="933450" lvl="1" indent="-533400" eaLnBrk="1" hangingPunct="1">
              <a:lnSpc>
                <a:spcPct val="150000"/>
              </a:lnSpc>
            </a:pPr>
            <a:r>
              <a:rPr lang="en-GB" sz="2000" noProof="1" smtClean="0">
                <a:sym typeface="Wingdings" pitchFamily="2" charset="2"/>
              </a:rPr>
              <a:t>Measure quality of design (during evaluation)</a:t>
            </a:r>
          </a:p>
          <a:p>
            <a:pPr marL="933450" lvl="1" indent="-533400" eaLnBrk="1" hangingPunct="1">
              <a:lnSpc>
                <a:spcPct val="150000"/>
              </a:lnSpc>
            </a:pPr>
            <a:r>
              <a:rPr lang="en-GB" sz="2000" noProof="1" smtClean="0">
                <a:sym typeface="Wingdings" pitchFamily="2" charset="2"/>
              </a:rPr>
              <a:t>Compare different designs</a:t>
            </a:r>
            <a:endParaRPr lang="en-GB" noProof="1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05FEEA-996A-46D7-9FFF-B708CCE882C6}" type="slidenum">
              <a:rPr lang="en-US" smtClean="0"/>
              <a:pPr eaLnBrk="1" hangingPunct="1"/>
              <a:t>37</a:t>
            </a:fld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AA36F6-747B-43B9-BA1C-68150EA6378D}" type="slidenum">
              <a:rPr lang="en-US" smtClean="0"/>
              <a:pPr eaLnBrk="1" hangingPunct="1"/>
              <a:t>38</a:t>
            </a:fld>
            <a:endParaRPr 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r>
              <a:rPr lang="en-US" kern="0" noProof="1" smtClean="0"/>
              <a:t>Time constraint: </a:t>
            </a:r>
            <a:r>
              <a:rPr lang="en-US" dirty="0" smtClean="0"/>
              <a:t>Consider task completion unsuccessful if not completed by a reasonable amount of time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41A184F-232D-4C69-8EC2-914C6F6C9652}" type="slidenum">
              <a:rPr lang="en-US" smtClean="0"/>
              <a:pPr eaLnBrk="1" hangingPunct="1"/>
              <a:t>39</a:t>
            </a:fld>
            <a:endParaRPr 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DFCD4C1-7584-41E6-A3E6-2423AD4EA48E}" type="slidenum">
              <a:rPr lang="en-US" smtClean="0"/>
              <a:pPr eaLnBrk="1" hangingPunct="1"/>
              <a:t>40</a:t>
            </a:fld>
            <a:endParaRPr 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Notice: </a:t>
            </a:r>
          </a:p>
          <a:p>
            <a:r>
              <a:rPr lang="en-US" smtClean="0"/>
              <a:t>+ Users are impatient </a:t>
            </a:r>
          </a:p>
          <a:p>
            <a:r>
              <a:rPr lang="en-US" smtClean="0"/>
              <a:t>+ Manuals are boring</a:t>
            </a:r>
          </a:p>
          <a:p>
            <a:endParaRPr lang="en-US" smtClean="0"/>
          </a:p>
        </p:txBody>
      </p:sp>
      <p:sp>
        <p:nvSpPr>
          <p:cNvPr id="1024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329193-D827-436D-8F71-4D169F259630}" type="slidenum">
              <a:rPr lang="en-US" smtClean="0"/>
              <a:pPr eaLnBrk="1" hangingPunct="1"/>
              <a:t>41</a:t>
            </a:fld>
            <a:endParaRPr 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736D777-48F4-46D7-984A-4602421754E7}" type="slidenum">
              <a:rPr lang="en-US" smtClean="0"/>
              <a:pPr eaLnBrk="1" hangingPunct="1"/>
              <a:t>42</a:t>
            </a:fld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0F284F2-3DEB-4D54-A18D-696200817193}" type="slidenum">
              <a:rPr lang="en-US" smtClean="0"/>
              <a:pPr eaLnBrk="1" hangingPunct="1"/>
              <a:t>43</a:t>
            </a:fld>
            <a:endParaRPr 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Notice: </a:t>
            </a:r>
          </a:p>
          <a:p>
            <a:r>
              <a:rPr lang="en-US" smtClean="0"/>
              <a:t>+ Users are impatient </a:t>
            </a:r>
          </a:p>
          <a:p>
            <a:r>
              <a:rPr lang="en-US" smtClean="0"/>
              <a:t>+ Manuals are boring</a:t>
            </a:r>
          </a:p>
          <a:p>
            <a:endParaRPr lang="en-US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A464B31-7D00-4DD8-9DEF-CBAC3FFA3713}" type="slidenum">
              <a:rPr lang="en-US" smtClean="0"/>
              <a:pPr eaLnBrk="1" hangingPunct="1"/>
              <a:t>44</a:t>
            </a:fld>
            <a:endParaRPr 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9505BDA-922F-4315-AA98-317E70CB1D34}" type="slidenum">
              <a:rPr lang="en-US" smtClean="0"/>
              <a:pPr eaLnBrk="1" hangingPunct="1"/>
              <a:t>45</a:t>
            </a:fld>
            <a:endParaRPr 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Bài tập năm ngoái : không phải bài tốt nhất</a:t>
            </a:r>
          </a:p>
        </p:txBody>
      </p:sp>
      <p:sp>
        <p:nvSpPr>
          <p:cNvPr id="1075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282537-2DA1-4819-A8E9-4AE9FC1378AE}" type="slidenum">
              <a:rPr lang="en-US" smtClean="0"/>
              <a:pPr eaLnBrk="1" hangingPunct="1"/>
              <a:t>46</a:t>
            </a:fld>
            <a:endParaRPr lang="en-U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83681F8-926C-4365-BD9C-CD806B2D3FC0}" type="slidenum">
              <a:rPr lang="en-US" smtClean="0"/>
              <a:pPr eaLnBrk="1" hangingPunct="1"/>
              <a:t>47</a:t>
            </a:fld>
            <a:endParaRPr lang="en-U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5FA8832-1E8D-4CD2-ADEA-86DB961DE61C}" type="slidenum">
              <a:rPr lang="en-US" smtClean="0"/>
              <a:pPr eaLnBrk="1" hangingPunct="1"/>
              <a:t>48</a:t>
            </a:fld>
            <a:endParaRPr lang="en-U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12E287B-EE45-4C8C-8944-BF77CD7C6D4F}" type="slidenum">
              <a:rPr lang="en-US" smtClean="0"/>
              <a:pPr eaLnBrk="1" hangingPunct="1"/>
              <a:t>49</a:t>
            </a:fld>
            <a:endParaRPr lang="en-U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4F1D56A-2ACE-4E02-AC65-D36065B4C36C}" type="slidenum">
              <a:rPr lang="en-US" smtClean="0"/>
              <a:pPr eaLnBrk="1" hangingPunct="1"/>
              <a:t>50</a:t>
            </a:fld>
            <a:endParaRPr lang="en-U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smtClean="0"/>
              <a:t>Design dialogs to yield closure: </a:t>
            </a:r>
            <a:r>
              <a:rPr lang="en-US" smtClean="0"/>
              <a:t>Organized sequences of actions into groups with a beginning, middle, and end. </a:t>
            </a:r>
            <a:br>
              <a:rPr lang="en-US" smtClean="0"/>
            </a:br>
            <a:r>
              <a:rPr lang="en-GB" smtClean="0"/>
              <a:t>Design dialogs to yield closure such that the user is aware that specific actions have been concluded and next activities may now take place.</a:t>
            </a:r>
          </a:p>
          <a:p>
            <a:r>
              <a:rPr lang="en-US" smtClean="0"/>
              <a:t>Locus of Control: Do you believe that your destiny is controlled by </a:t>
            </a:r>
            <a:r>
              <a:rPr lang="en-US" i="1" smtClean="0"/>
              <a:t>yourself</a:t>
            </a:r>
            <a:r>
              <a:rPr lang="en-US" smtClean="0"/>
              <a:t> or by </a:t>
            </a:r>
            <a:r>
              <a:rPr lang="en-US" i="1" smtClean="0"/>
              <a:t>external forces</a:t>
            </a:r>
            <a:r>
              <a:rPr lang="en-US" smtClean="0"/>
              <a:t> (such as fate, god, or powerful others)?</a:t>
            </a:r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4BEEA1-8840-46F5-92DB-696443F209D1}" type="slidenum">
              <a:rPr lang="en-US" smtClean="0"/>
              <a:pPr eaLnBrk="1" hangingPunct="1"/>
              <a:t>51</a:t>
            </a:fld>
            <a:endParaRPr lang="en-U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146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3FD0B82-51B6-4830-88A1-4A286B105B9B}" type="slidenum">
              <a:rPr lang="en-US" smtClean="0"/>
              <a:pPr eaLnBrk="1" hangingPunct="1"/>
              <a:t>52</a:t>
            </a:fld>
            <a:endParaRPr lang="en-U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A7994F8-230E-4BAB-8719-F04B655BFC52}" type="slidenum">
              <a:rPr lang="en-US" smtClean="0"/>
              <a:pPr eaLnBrk="1" hangingPunct="1"/>
              <a:t>53</a:t>
            </a:fld>
            <a:endParaRPr lang="en-U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DE74A79-D873-4ABA-8B61-715F35CDD9BB}" type="slidenum">
              <a:rPr lang="en-US" smtClean="0"/>
              <a:pPr eaLnBrk="1" hangingPunct="1"/>
              <a:t>54</a:t>
            </a:fld>
            <a:endParaRPr lang="en-US" smtClean="0"/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smtClean="0"/>
              <a:t>Lưu ý: học tiếng Anh: nếu thấy khó không học, thì không bao giờ học được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827088" y="282575"/>
            <a:ext cx="7704137" cy="2209800"/>
          </a:xfrm>
        </p:spPr>
        <p:txBody>
          <a:bodyPr/>
          <a:lstStyle>
            <a:lvl1pPr>
              <a:defRPr sz="3800"/>
            </a:lvl1pPr>
          </a:lstStyle>
          <a:p>
            <a:endParaRPr lang="en-US"/>
          </a:p>
        </p:txBody>
      </p:sp>
      <p:sp>
        <p:nvSpPr>
          <p:cNvPr id="821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2131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 anchor="b"/>
          <a:lstStyle>
            <a:lvl1pPr>
              <a:defRPr sz="1200"/>
            </a:lvl1pPr>
          </a:lstStyle>
          <a:p>
            <a:pPr>
              <a:defRPr/>
            </a:pPr>
            <a:r>
              <a:rPr lang="en-US"/>
              <a:t>SGU - </a:t>
            </a:r>
            <a:r>
              <a:rPr lang="en-US" err="1"/>
              <a:t>Khoa</a:t>
            </a:r>
            <a:r>
              <a:rPr lang="en-US"/>
              <a:t> CNTT - </a:t>
            </a:r>
            <a:r>
              <a:rPr lang="en-US" err="1"/>
              <a:t>Thiết</a:t>
            </a:r>
            <a:r>
              <a:rPr lang="en-US"/>
              <a:t> </a:t>
            </a:r>
            <a:r>
              <a:rPr lang="en-US" err="1"/>
              <a:t>kế</a:t>
            </a:r>
            <a:r>
              <a:rPr lang="en-US"/>
              <a:t> </a:t>
            </a:r>
            <a:r>
              <a:rPr lang="en-US" err="1"/>
              <a:t>giao</a:t>
            </a:r>
            <a:r>
              <a:rPr lang="en-US"/>
              <a:t> </a:t>
            </a:r>
            <a:r>
              <a:rPr lang="en-US" err="1"/>
              <a:t>diện</a:t>
            </a:r>
            <a:endParaRPr lang="en-US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 anchor="b"/>
          <a:lstStyle>
            <a:lvl1pPr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8D351992-EED1-45BE-9BF0-9C3402A07D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5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SGU - </a:t>
            </a:r>
            <a:r>
              <a:rPr lang="en-US" err="1"/>
              <a:t>Khoa</a:t>
            </a:r>
            <a:r>
              <a:rPr lang="en-US"/>
              <a:t> CNTT - </a:t>
            </a:r>
            <a:r>
              <a:rPr lang="en-US" err="1"/>
              <a:t>Thiết</a:t>
            </a:r>
            <a:r>
              <a:rPr lang="en-US"/>
              <a:t> </a:t>
            </a:r>
            <a:r>
              <a:rPr lang="en-US" err="1"/>
              <a:t>kế</a:t>
            </a:r>
            <a:r>
              <a:rPr lang="en-US"/>
              <a:t> </a:t>
            </a:r>
            <a:r>
              <a:rPr lang="en-US" err="1"/>
              <a:t>giao</a:t>
            </a:r>
            <a:r>
              <a:rPr lang="en-US"/>
              <a:t> </a:t>
            </a:r>
            <a:r>
              <a:rPr lang="en-US" err="1"/>
              <a:t>diện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72199-F0B7-4EA8-90A7-7B92DFE1F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461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8"/>
          <p:cNvSpPr>
            <a:spLocks noChangeShapeType="1"/>
          </p:cNvSpPr>
          <p:nvPr userDrawn="1"/>
        </p:nvSpPr>
        <p:spPr bwMode="auto">
          <a:xfrm>
            <a:off x="1042988" y="692150"/>
            <a:ext cx="691356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3975"/>
            <a:ext cx="8229600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836613"/>
            <a:ext cx="8785225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76375" y="6524625"/>
            <a:ext cx="6480175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SGU - </a:t>
            </a:r>
            <a:r>
              <a:rPr lang="en-US" err="1"/>
              <a:t>Khoa</a:t>
            </a:r>
            <a:r>
              <a:rPr lang="en-US"/>
              <a:t> CNTT - </a:t>
            </a:r>
            <a:r>
              <a:rPr lang="en-US" err="1"/>
              <a:t>Thiết</a:t>
            </a:r>
            <a:r>
              <a:rPr lang="en-US"/>
              <a:t> </a:t>
            </a:r>
            <a:r>
              <a:rPr lang="en-US" err="1"/>
              <a:t>kế</a:t>
            </a:r>
            <a:r>
              <a:rPr lang="en-US"/>
              <a:t> </a:t>
            </a:r>
            <a:r>
              <a:rPr lang="en-US" err="1"/>
              <a:t>giao</a:t>
            </a:r>
            <a:r>
              <a:rPr lang="en-US"/>
              <a:t> </a:t>
            </a:r>
            <a:r>
              <a:rPr lang="en-US" err="1"/>
              <a:t>diện</a:t>
            </a:r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01013" y="6553200"/>
            <a:ext cx="909637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D7599DA-546A-4F1F-81E0-CB2D1EFD3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3" r:id="rId1"/>
    <p:sldLayoutId id="2147484202" r:id="rId2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ª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Times New Roman" pitchFamily="18" charset="0"/>
        <a:buChar char="+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buClr>
          <a:schemeClr val="tx1"/>
        </a:buClr>
        <a:buFont typeface="Times New Roman" pitchFamily="18" charset="0"/>
        <a:buChar char="-"/>
        <a:defRPr sz="16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lnSpc>
          <a:spcPct val="140000"/>
        </a:lnSpc>
        <a:spcBef>
          <a:spcPct val="20000"/>
        </a:spcBef>
        <a:spcAft>
          <a:spcPct val="0"/>
        </a:spcAft>
        <a:buClr>
          <a:schemeClr val="tx1"/>
        </a:buClr>
        <a:buFont typeface="Times New Roman" pitchFamily="18" charset="0"/>
        <a:buChar char="-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lnSpc>
          <a:spcPct val="140000"/>
        </a:lnSpc>
        <a:spcBef>
          <a:spcPct val="20000"/>
        </a:spcBef>
        <a:spcAft>
          <a:spcPct val="0"/>
        </a:spcAft>
        <a:buClr>
          <a:schemeClr val="tx1"/>
        </a:buClr>
        <a:buFont typeface="Times New Roman" pitchFamily="18" charset="0"/>
        <a:buChar char="-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lnSpc>
          <a:spcPct val="140000"/>
        </a:lnSpc>
        <a:spcBef>
          <a:spcPct val="20000"/>
        </a:spcBef>
        <a:spcAft>
          <a:spcPct val="0"/>
        </a:spcAft>
        <a:buClr>
          <a:schemeClr val="tx1"/>
        </a:buClr>
        <a:buFont typeface="Times New Roman" pitchFamily="18" charset="0"/>
        <a:buChar char="-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lnSpc>
          <a:spcPct val="140000"/>
        </a:lnSpc>
        <a:spcBef>
          <a:spcPct val="20000"/>
        </a:spcBef>
        <a:spcAft>
          <a:spcPct val="0"/>
        </a:spcAft>
        <a:buClr>
          <a:schemeClr val="tx1"/>
        </a:buClr>
        <a:buFont typeface="Times New Roman" pitchFamily="18" charset="0"/>
        <a:buChar char="-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sability.gov/" TargetMode="External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dictionary.referenc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827088" y="0"/>
            <a:ext cx="7704137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n-US" sz="3800" kern="0" noProof="1" smtClean="0">
                <a:latin typeface="+mj-lt"/>
                <a:ea typeface="+mj-ea"/>
                <a:cs typeface="+mj-cs"/>
              </a:rPr>
              <a:t>HCI</a:t>
            </a:r>
            <a:endParaRPr lang="vi-VN" sz="3800" kern="0" noProof="1">
              <a:latin typeface="+mj-lt"/>
              <a:ea typeface="+mj-ea"/>
              <a:cs typeface="+mj-cs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371600" y="5429250"/>
            <a:ext cx="6400800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None/>
              <a:defRPr/>
            </a:pPr>
            <a:r>
              <a:rPr lang="vi-VN" sz="2800" kern="0" noProof="1" smtClean="0">
                <a:latin typeface="+mn-lt"/>
                <a:cs typeface="+mn-cs"/>
              </a:rPr>
              <a:t>TS </a:t>
            </a:r>
            <a:r>
              <a:rPr lang="vi-VN" sz="2800" kern="0" noProof="1">
                <a:latin typeface="+mn-lt"/>
                <a:cs typeface="+mn-cs"/>
              </a:rPr>
              <a:t>Cao Thái Phương Thanh</a:t>
            </a:r>
          </a:p>
          <a:p>
            <a:pPr algn="ctr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None/>
              <a:defRPr/>
            </a:pPr>
            <a:r>
              <a:rPr lang="vi-VN" sz="2800" kern="0" noProof="1">
                <a:latin typeface="+mn-lt"/>
                <a:cs typeface="+mn-cs"/>
              </a:rPr>
              <a:t>caothaiphuongthanh@gmail.com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-71438" y="2214563"/>
            <a:ext cx="9215438" cy="1857375"/>
          </a:xfrm>
        </p:spPr>
        <p:txBody>
          <a:bodyPr/>
          <a:lstStyle/>
          <a:p>
            <a:pPr eaLnBrk="1" hangingPunct="1">
              <a:defRPr/>
            </a:pPr>
            <a:r>
              <a:rPr lang="en-US" sz="5000" noProof="1" smtClean="0">
                <a:latin typeface="+mj-lt"/>
              </a:rPr>
              <a:t>User &amp;</a:t>
            </a:r>
          </a:p>
          <a:p>
            <a:pPr eaLnBrk="1" hangingPunct="1">
              <a:defRPr/>
            </a:pPr>
            <a:r>
              <a:rPr lang="en-US" sz="5000" noProof="1" smtClean="0">
                <a:latin typeface="+mj-lt"/>
              </a:rPr>
              <a:t>Usability</a:t>
            </a:r>
            <a:endParaRPr lang="vi-VN" sz="5000" noProof="1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40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CAD8290-EDC8-4F6D-9FBD-0A2A99C185C8}" type="slidenum">
              <a:rPr noProof="1" smtClean="0"/>
              <a:pPr eaLnBrk="1" hangingPunct="1"/>
              <a:t>2</a:t>
            </a:fld>
            <a:endParaRPr lang="en-GB" noProof="1" smtClean="0"/>
          </a:p>
        </p:txBody>
      </p:sp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Last content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714375"/>
            <a:ext cx="8893175" cy="5857875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GB" noProof="1" smtClean="0"/>
              <a:t>Introduction to Design</a:t>
            </a:r>
          </a:p>
          <a:p>
            <a:pPr marL="533400" indent="-533400" eaLnBrk="1" hangingPunct="1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GB" noProof="1" smtClean="0"/>
              <a:t>Human – Computer interaction</a:t>
            </a:r>
          </a:p>
          <a:p>
            <a:pPr marL="533400" indent="-533400" eaLnBrk="1" hangingPunct="1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GB" noProof="1" smtClean="0"/>
              <a:t>Interactive design</a:t>
            </a:r>
          </a:p>
          <a:p>
            <a:pPr marL="533400" indent="-533400" eaLnBrk="1" hangingPunct="1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GB" noProof="1" smtClean="0"/>
              <a:t>Donald A. Norman’s design principles</a:t>
            </a:r>
          </a:p>
          <a:p>
            <a:pPr marL="533400" indent="-533400" eaLnBrk="1" hangingPunct="1">
              <a:lnSpc>
                <a:spcPct val="150000"/>
              </a:lnSpc>
              <a:buFont typeface="Wingdings" pitchFamily="2" charset="2"/>
              <a:buAutoNum type="arabicPeriod"/>
            </a:pPr>
            <a:endParaRPr lang="en-GB" noProof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512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681198-D1F0-4B36-AFEC-F7CC517C6DCD}" type="slidenum">
              <a:rPr noProof="1" smtClean="0"/>
              <a:pPr eaLnBrk="1" hangingPunct="1"/>
              <a:t>3</a:t>
            </a:fld>
            <a:endParaRPr lang="en-GB" noProof="1" smtClean="0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Content</a:t>
            </a:r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714375"/>
            <a:ext cx="8893175" cy="5857875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b="1" noProof="1" smtClean="0"/>
              <a:t>User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b="1" noProof="1" smtClean="0"/>
              <a:t>Introduction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b="1" noProof="1" smtClean="0"/>
              <a:t>Human information process model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b="1" i="1" noProof="1" smtClean="0"/>
              <a:t>Cognitive process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endParaRPr lang="en-GB" sz="1800" noProof="1" smtClean="0"/>
          </a:p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noProof="1" smtClean="0"/>
              <a:t>Usability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noProof="1" smtClean="0"/>
              <a:t>Concept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noProof="1" smtClean="0"/>
              <a:t>Usability components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noProof="1" smtClean="0"/>
              <a:t>Usability design guidelines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614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F745F3-7664-437D-B797-7CF0A099C0C1}" type="slidenum">
              <a:rPr noProof="1" smtClean="0"/>
              <a:pPr eaLnBrk="1" hangingPunct="1"/>
              <a:t>4</a:t>
            </a:fld>
            <a:endParaRPr lang="en-GB" noProof="1" smtClean="0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Introduction</a:t>
            </a:r>
          </a:p>
        </p:txBody>
      </p:sp>
      <p:sp>
        <p:nvSpPr>
          <p:cNvPr id="614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85813"/>
            <a:ext cx="9036050" cy="5857875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Human in HCI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Human: the purpose – ultimate target of all systems.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Understand users: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Ability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Habits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Errors &amp; mistakes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Cognitive process</a:t>
            </a:r>
          </a:p>
        </p:txBody>
      </p:sp>
      <p:sp>
        <p:nvSpPr>
          <p:cNvPr id="6150" name="Rectangle 5"/>
          <p:cNvSpPr>
            <a:spLocks noChangeArrowheads="1"/>
          </p:cNvSpPr>
          <p:nvPr/>
        </p:nvSpPr>
        <p:spPr bwMode="auto">
          <a:xfrm>
            <a:off x="4857750" y="3967163"/>
            <a:ext cx="3932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sz="2400" noProof="1"/>
              <a:t>in using interactive systems</a:t>
            </a:r>
            <a:endParaRPr lang="en-US" sz="2400"/>
          </a:p>
        </p:txBody>
      </p:sp>
      <p:sp>
        <p:nvSpPr>
          <p:cNvPr id="7" name="Right Brace 6"/>
          <p:cNvSpPr/>
          <p:nvPr/>
        </p:nvSpPr>
        <p:spPr>
          <a:xfrm>
            <a:off x="3714750" y="3071813"/>
            <a:ext cx="928688" cy="2286000"/>
          </a:xfrm>
          <a:prstGeom prst="righ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717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5F57C1-F903-4355-8FC3-C54936577BA6}" type="slidenum">
              <a:rPr noProof="1" smtClean="0"/>
              <a:pPr eaLnBrk="1" hangingPunct="1"/>
              <a:t>5</a:t>
            </a:fld>
            <a:endParaRPr lang="en-GB" noProof="1" smtClean="0"/>
          </a:p>
        </p:txBody>
      </p:sp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Processing information system model</a:t>
            </a: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3071813"/>
            <a:ext cx="8893175" cy="2286000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sz="2400" noProof="1" smtClean="0"/>
              <a:t>Human – Processing information system model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sz="2000" noProof="1" smtClean="0"/>
              <a:t>Input / Output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sz="2000" noProof="1" smtClean="0"/>
              <a:t>Memory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sz="2000" noProof="1" smtClean="0"/>
              <a:t>Processor</a:t>
            </a:r>
          </a:p>
        </p:txBody>
      </p:sp>
      <p:pic>
        <p:nvPicPr>
          <p:cNvPr id="7174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1143000"/>
            <a:ext cx="57721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819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B791E43-D3F7-4337-A37D-A93D701CA9BE}" type="slidenum">
              <a:rPr noProof="1" smtClean="0"/>
              <a:pPr eaLnBrk="1" hangingPunct="1"/>
              <a:t>6</a:t>
            </a:fld>
            <a:endParaRPr lang="en-GB" noProof="1" smtClean="0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Processing information system model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714375"/>
            <a:ext cx="4643438" cy="2786063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noProof="1" smtClean="0"/>
              <a:t>Input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b="1" noProof="1" smtClean="0"/>
              <a:t>Looking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Hearing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Touching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5429250" y="714375"/>
            <a:ext cx="3571875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r>
              <a:rPr lang="en-US" sz="2800" kern="0" noProof="1">
                <a:latin typeface="+mn-lt"/>
                <a:cs typeface="+mn-cs"/>
              </a:rPr>
              <a:t>Output</a:t>
            </a:r>
          </a:p>
          <a:p>
            <a:pPr marL="93345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l"/>
              <a:defRPr/>
            </a:pPr>
            <a:r>
              <a:rPr lang="en-US" sz="2400" kern="0" noProof="1">
                <a:latin typeface="+mn-lt"/>
                <a:cs typeface="+mn-cs"/>
              </a:rPr>
              <a:t>Hand</a:t>
            </a:r>
          </a:p>
          <a:p>
            <a:pPr marL="93345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l"/>
              <a:defRPr/>
            </a:pPr>
            <a:r>
              <a:rPr lang="en-US" sz="2400" kern="0" noProof="1">
                <a:latin typeface="+mn-lt"/>
                <a:cs typeface="+mn-cs"/>
              </a:rPr>
              <a:t>Others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92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B96DDF8-500E-46EC-9C61-78354B643A65}" type="slidenum">
              <a:rPr noProof="1" smtClean="0"/>
              <a:pPr eaLnBrk="1" hangingPunct="1"/>
              <a:t>7</a:t>
            </a:fld>
            <a:endParaRPr lang="en-GB" noProof="1" smtClean="0"/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Processing information system model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14375"/>
            <a:ext cx="3643313" cy="5072063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sz="2400" noProof="1" smtClean="0"/>
              <a:t>Looking: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</a:pPr>
            <a:r>
              <a:rPr lang="en-GB" sz="2000" noProof="1" smtClean="0"/>
              <a:t>Has most effect on GUI</a:t>
            </a:r>
          </a:p>
        </p:txBody>
      </p:sp>
      <p:pic>
        <p:nvPicPr>
          <p:cNvPr id="92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785813"/>
            <a:ext cx="542925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1024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DC63AD8-E2FE-43CD-890F-3F59A7B049AE}" type="slidenum">
              <a:rPr noProof="1" smtClean="0"/>
              <a:pPr eaLnBrk="1" hangingPunct="1"/>
              <a:t>8</a:t>
            </a:fld>
            <a:endParaRPr lang="en-GB" noProof="1" smtClean="0"/>
          </a:p>
        </p:txBody>
      </p:sp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Processing information system model</a:t>
            </a: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14375"/>
            <a:ext cx="9144000" cy="642938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sz="2400" noProof="1" smtClean="0"/>
              <a:t>Looking: design with colors</a:t>
            </a:r>
          </a:p>
        </p:txBody>
      </p:sp>
      <p:pic>
        <p:nvPicPr>
          <p:cNvPr id="102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376363"/>
            <a:ext cx="7391400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112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9A205C-83D2-4A53-8D28-FFC9330C6E87}" type="slidenum">
              <a:rPr noProof="1" smtClean="0"/>
              <a:pPr eaLnBrk="1" hangingPunct="1"/>
              <a:t>9</a:t>
            </a:fld>
            <a:endParaRPr lang="en-GB" noProof="1" smtClean="0"/>
          </a:p>
        </p:txBody>
      </p:sp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Processing information system model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14375"/>
            <a:ext cx="9144000" cy="642938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sz="2400" noProof="1" smtClean="0"/>
              <a:t>Looking: design with colors</a:t>
            </a:r>
          </a:p>
        </p:txBody>
      </p:sp>
      <p:pic>
        <p:nvPicPr>
          <p:cNvPr id="112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1285875"/>
            <a:ext cx="4254500" cy="307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2286000"/>
            <a:ext cx="4779963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1229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A5F2223-2B10-40B8-9A72-7F4CB1E0153F}" type="slidenum">
              <a:rPr noProof="1" smtClean="0"/>
              <a:pPr eaLnBrk="1" hangingPunct="1"/>
              <a:t>10</a:t>
            </a:fld>
            <a:endParaRPr lang="en-GB" noProof="1" smtClean="0"/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Processing information system model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714375"/>
            <a:ext cx="8893175" cy="5857875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noProof="1" smtClean="0"/>
              <a:t>Memory</a:t>
            </a:r>
          </a:p>
        </p:txBody>
      </p:sp>
      <p:pic>
        <p:nvPicPr>
          <p:cNvPr id="122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000250"/>
            <a:ext cx="8421688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1331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FCBE61F-A969-4D7A-958F-F2B1BE364F60}" type="slidenum">
              <a:rPr noProof="1" smtClean="0"/>
              <a:pPr eaLnBrk="1" hangingPunct="1"/>
              <a:t>11</a:t>
            </a:fld>
            <a:endParaRPr lang="en-GB" noProof="1" smtClean="0"/>
          </a:p>
        </p:txBody>
      </p:sp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Processing information system model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714375"/>
            <a:ext cx="8893175" cy="5857875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noProof="1" smtClean="0"/>
              <a:t>Processor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Reasoning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Problem solving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Skills training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Error processing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endParaRPr lang="en-GB" noProof="1" smtClean="0">
              <a:sym typeface="Wingdings" pitchFamily="2" charset="2"/>
            </a:endParaRPr>
          </a:p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noProof="1" smtClean="0">
                <a:sym typeface="Wingdings" pitchFamily="2" charset="2"/>
              </a:rPr>
              <a:t> Think  Cognition</a:t>
            </a:r>
            <a:endParaRPr lang="en-GB" noProof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1433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B9FFDE0-78D2-4F09-A798-26311EF5F282}" type="slidenum">
              <a:rPr noProof="1" smtClean="0"/>
              <a:pPr eaLnBrk="1" hangingPunct="1"/>
              <a:t>12</a:t>
            </a:fld>
            <a:endParaRPr lang="en-GB" noProof="1" smtClean="0"/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</a:t>
            </a:r>
          </a:p>
        </p:txBody>
      </p:sp>
      <p:pic>
        <p:nvPicPr>
          <p:cNvPr id="9" name="Picture 5" descr="Cogni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1350963"/>
            <a:ext cx="6191250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1536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DCB2475-9CDD-4B9B-85B9-F4A0833AD171}" type="slidenum">
              <a:rPr noProof="1" smtClean="0"/>
              <a:pPr eaLnBrk="1" hangingPunct="1"/>
              <a:t>13</a:t>
            </a:fld>
            <a:endParaRPr lang="en-GB" noProof="1" smtClean="0"/>
          </a:p>
        </p:txBody>
      </p:sp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22263" y="785813"/>
            <a:ext cx="8535987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Cognition: the process by which we become acquainted with things, or how we gain knowledge.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/>
              <a:t>Core cognitive processes for HCI: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b="1" i="1" kern="0" noProof="1"/>
              <a:t>Attention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b="1" i="1" kern="0" noProof="1"/>
              <a:t>Perception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b="1" i="1" kern="0" noProof="1"/>
              <a:t>Memory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b="1" i="1" kern="0" noProof="1"/>
              <a:t>Learning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1638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321FB5C-5660-46D8-B115-0431CF63F5FE}" type="slidenum">
              <a:rPr noProof="1" smtClean="0"/>
              <a:pPr eaLnBrk="1" hangingPunct="1"/>
              <a:t>14</a:t>
            </a:fld>
            <a:endParaRPr lang="en-GB" noProof="1" smtClean="0"/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attention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42875" y="714375"/>
            <a:ext cx="889317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Attention: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Selecting things to concentrate within multi-things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Involve visual senses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Eable to focus on relevant information but limit users to notice all events.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1741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49EACAE-FB2E-4B1D-8E02-2042D2755720}" type="slidenum">
              <a:rPr noProof="1" smtClean="0"/>
              <a:pPr eaLnBrk="1" hangingPunct="1"/>
              <a:t>15</a:t>
            </a:fld>
            <a:endParaRPr lang="en-GB" noProof="1" smtClean="0"/>
          </a:p>
        </p:txBody>
      </p:sp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attention</a:t>
            </a:r>
          </a:p>
        </p:txBody>
      </p:sp>
      <p:pic>
        <p:nvPicPr>
          <p:cNvPr id="174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428750"/>
            <a:ext cx="4000500" cy="134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42875" y="2857500"/>
            <a:ext cx="88931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400" kern="0" noProof="1">
                <a:latin typeface="+mn-lt"/>
                <a:cs typeface="+mn-cs"/>
              </a:rPr>
              <a:t>Why do you think printers were singled out?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à"/>
              <a:defRPr/>
            </a:pP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User experiments show that printer configuration was a very common reason for visiting the Control Panel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à"/>
              <a:defRPr/>
            </a:pP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Support users find the links quickly.</a:t>
            </a:r>
            <a:endParaRPr lang="en-US" sz="2000" kern="0" noProof="1">
              <a:latin typeface="+mn-lt"/>
              <a:cs typeface="+mn-cs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42875" y="714375"/>
            <a:ext cx="88931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400" kern="0" noProof="1">
                <a:latin typeface="+mn-lt"/>
                <a:cs typeface="+mn-cs"/>
              </a:rPr>
              <a:t>Windows XP Control Pannel Categorization</a:t>
            </a:r>
            <a:endParaRPr lang="en-US" sz="2000" kern="0" noProof="1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1843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7855F31-1739-4BD5-850A-0C2DFAD25ED3}" type="slidenum">
              <a:rPr noProof="1" smtClean="0"/>
              <a:pPr eaLnBrk="1" hangingPunct="1"/>
              <a:t>16</a:t>
            </a:fld>
            <a:endParaRPr lang="en-GB" noProof="1" smtClean="0"/>
          </a:p>
        </p:txBody>
      </p:sp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attention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42875" y="785813"/>
            <a:ext cx="8893175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400" kern="0" noProof="1">
                <a:latin typeface="+mn-lt"/>
                <a:cs typeface="+mn-cs"/>
              </a:rPr>
              <a:t>Users pay attention to: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400" kern="0" noProof="1">
                <a:latin typeface="+mn-lt"/>
                <a:cs typeface="+mn-cs"/>
              </a:rPr>
              <a:t>	status bar ?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400" kern="0" noProof="1">
                <a:latin typeface="+mn-lt"/>
                <a:cs typeface="+mn-cs"/>
              </a:rPr>
              <a:t>	mouse cursor ?</a:t>
            </a:r>
          </a:p>
          <a:p>
            <a:pPr marL="533400" indent="-533400" algn="just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endParaRPr lang="en-US" sz="2000" kern="0" noProof="1">
              <a:latin typeface="+mn-lt"/>
              <a:cs typeface="+mn-cs"/>
            </a:endParaRPr>
          </a:p>
          <a:p>
            <a:pPr marL="533400" indent="-533400" algn="just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000" kern="0" noProof="1">
                <a:latin typeface="+mn-lt"/>
                <a:cs typeface="+mn-cs"/>
              </a:rPr>
              <a:t>There’s an amusing story about a user study mainly involving ordinary spreadsheet editing tasks, in which every five minutes the status bar would display “There’s a $50 bill taped under your chair. Take it!”</a:t>
            </a:r>
          </a:p>
          <a:p>
            <a:pPr marL="533400" indent="-533400" algn="just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000" kern="0" noProof="1">
                <a:latin typeface="+mn-lt"/>
                <a:cs typeface="+mn-cs"/>
              </a:rPr>
              <a:t>In a full day of testing, more than a dozen users, nobody took the money.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192DBE1-DB15-449B-9182-A0C001767432}" type="slidenum">
              <a:rPr noProof="1" smtClean="0"/>
              <a:pPr eaLnBrk="1" hangingPunct="1"/>
              <a:t>17</a:t>
            </a:fld>
            <a:endParaRPr lang="en-GB" noProof="1" smtClean="0"/>
          </a:p>
        </p:txBody>
      </p:sp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attention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42875" y="714375"/>
            <a:ext cx="889317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Design for Attention: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To help users focus on their tasks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Technique:</a:t>
            </a:r>
          </a:p>
          <a:p>
            <a:pPr marL="1447800" lvl="2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000" kern="0" noProof="1">
                <a:latin typeface="+mn-lt"/>
                <a:cs typeface="+mn-cs"/>
              </a:rPr>
              <a:t>Color</a:t>
            </a:r>
          </a:p>
          <a:p>
            <a:pPr marL="1447800" lvl="2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000" kern="0" noProof="1">
                <a:latin typeface="+mn-lt"/>
                <a:cs typeface="+mn-cs"/>
              </a:rPr>
              <a:t>Ordering</a:t>
            </a:r>
          </a:p>
          <a:p>
            <a:pPr marL="1447800" lvl="2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000" kern="0" noProof="1">
                <a:latin typeface="+mn-lt"/>
                <a:cs typeface="+mn-cs"/>
              </a:rPr>
              <a:t>Spacing</a:t>
            </a:r>
          </a:p>
          <a:p>
            <a:pPr marL="1447800" lvl="2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000" kern="0" noProof="1">
                <a:latin typeface="+mn-lt"/>
                <a:cs typeface="+mn-cs"/>
              </a:rPr>
              <a:t>Animation</a:t>
            </a:r>
          </a:p>
          <a:p>
            <a:pPr marL="1447800" lvl="2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000" kern="0" noProof="1">
                <a:latin typeface="+mn-lt"/>
                <a:cs typeface="+mn-cs"/>
              </a:rPr>
              <a:t>Audio</a:t>
            </a:r>
          </a:p>
          <a:p>
            <a:pPr marL="1447800" lvl="2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000" kern="0" noProof="1">
                <a:latin typeface="+mn-lt"/>
                <a:cs typeface="+mn-cs"/>
                <a:sym typeface="Wingdings" pitchFamily="2" charset="2"/>
              </a:rPr>
              <a:t> Avoid over-use</a:t>
            </a:r>
            <a:endParaRPr lang="en-US" sz="2400" kern="0" noProof="1">
              <a:latin typeface="+mn-lt"/>
              <a:cs typeface="+mn-cs"/>
            </a:endParaRP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Use alerts only when necessary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204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35FC82D-1788-4169-A09B-EDC287A1556C}" type="slidenum">
              <a:rPr noProof="1" smtClean="0"/>
              <a:pPr eaLnBrk="1" hangingPunct="1"/>
              <a:t>18</a:t>
            </a:fld>
            <a:endParaRPr lang="en-GB" noProof="1" smtClean="0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Perception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-53975" y="714375"/>
            <a:ext cx="9358313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Perception: ~ recognize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dirty="0"/>
              <a:t>to become aware of (something) through the senses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uses different sense: vision, </a:t>
            </a: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hearing, touch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215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9064253-1477-474D-877B-FBEA484E2D55}" type="slidenum">
              <a:rPr noProof="1" smtClean="0"/>
              <a:pPr eaLnBrk="1" hangingPunct="1"/>
              <a:t>19</a:t>
            </a:fld>
            <a:endParaRPr lang="en-GB" noProof="1" smtClean="0"/>
          </a:p>
        </p:txBody>
      </p:sp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Perception</a:t>
            </a:r>
          </a:p>
        </p:txBody>
      </p:sp>
      <p:pic>
        <p:nvPicPr>
          <p:cNvPr id="6" name="Picture 5" descr="HolidayInn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1571625"/>
            <a:ext cx="6096000" cy="474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85750" y="714375"/>
            <a:ext cx="9018588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E.g. hotel information</a:t>
            </a:r>
            <a:endParaRPr lang="en-US" sz="2400" kern="0" noProof="1">
              <a:latin typeface="+mn-lt"/>
              <a:cs typeface="+mn-cs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225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DF6F29B-BBA1-42F1-A59F-8FD45BFEAC59}" type="slidenum">
              <a:rPr noProof="1" smtClean="0"/>
              <a:pPr eaLnBrk="1" hangingPunct="1"/>
              <a:t>20</a:t>
            </a:fld>
            <a:endParaRPr lang="en-GB" noProof="1" smtClean="0"/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Perception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85750" y="714375"/>
            <a:ext cx="9018588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E.g. hotel information</a:t>
            </a:r>
            <a:endParaRPr lang="en-US" sz="2400" kern="0" noProof="1">
              <a:latin typeface="+mn-lt"/>
              <a:cs typeface="+mn-cs"/>
              <a:sym typeface="Wingdings" pitchFamily="2" charset="2"/>
            </a:endParaRPr>
          </a:p>
        </p:txBody>
      </p:sp>
      <p:pic>
        <p:nvPicPr>
          <p:cNvPr id="8" name="Picture 5" descr="HolidayInn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571625"/>
            <a:ext cx="6169025" cy="463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2355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B66F76-1CE6-4038-8E1B-086796811580}" type="slidenum">
              <a:rPr noProof="1" smtClean="0"/>
              <a:pPr eaLnBrk="1" hangingPunct="1"/>
              <a:t>21</a:t>
            </a:fld>
            <a:endParaRPr lang="en-GB" noProof="1" smtClean="0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Perception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85750" y="714375"/>
            <a:ext cx="9018588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E.g. similar </a:t>
            </a:r>
            <a:r>
              <a:rPr lang="en-US" sz="2800" kern="0" noProof="1" smtClean="0">
                <a:latin typeface="+mn-lt"/>
                <a:cs typeface="+mn-cs"/>
              </a:rPr>
              <a:t>icons - ribbon</a:t>
            </a:r>
            <a:endParaRPr lang="en-US" sz="2400" kern="0" noProof="1">
              <a:latin typeface="+mn-lt"/>
              <a:cs typeface="+mn-cs"/>
              <a:sym typeface="Wingdings" pitchFamily="2" charset="2"/>
            </a:endParaRPr>
          </a:p>
        </p:txBody>
      </p:sp>
      <p:pic>
        <p:nvPicPr>
          <p:cNvPr id="2355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1625"/>
            <a:ext cx="9099550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2457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FEBBED0-5F4A-47A0-A585-8BF2E4623027}" type="slidenum">
              <a:rPr noProof="1" smtClean="0"/>
              <a:pPr eaLnBrk="1" hangingPunct="1"/>
              <a:t>22</a:t>
            </a:fld>
            <a:endParaRPr lang="en-GB" noProof="1" smtClean="0"/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Perception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42875" y="714375"/>
            <a:ext cx="889317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Design for perception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Text should be readable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Icons &amp; graphical objects should allow users to distinguish their meanings.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Sound should be audiable and meaningful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Bordering &amp; spacing are effective techniques.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2560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60709EB-87F4-4DE6-8364-5BE0CFFE37FD}" type="slidenum">
              <a:rPr noProof="1" smtClean="0"/>
              <a:pPr eaLnBrk="1" hangingPunct="1"/>
              <a:t>23</a:t>
            </a:fld>
            <a:endParaRPr lang="en-GB" noProof="1" smtClean="0"/>
          </a:p>
        </p:txBody>
      </p:sp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Memory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0" y="714375"/>
            <a:ext cx="919797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Memory: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Recalling knowledge that allow users to act rightly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</a:rPr>
              <a:t>Users do not remember everything but</a:t>
            </a: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 filter &amp; memorize what they attend &amp; perceive.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Context is important in affecting memory</a:t>
            </a:r>
            <a:endParaRPr lang="en-US" sz="2400" kern="0" noProof="1">
              <a:latin typeface="+mn-lt"/>
              <a:cs typeface="+mn-cs"/>
            </a:endParaRP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Human is better at recognizing then recalling</a:t>
            </a:r>
          </a:p>
          <a:p>
            <a:pPr marL="1447800" lvl="2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000" kern="0" noProof="1">
                <a:latin typeface="+mn-lt"/>
                <a:cs typeface="+mn-cs"/>
                <a:sym typeface="Wingdings" pitchFamily="2" charset="2"/>
              </a:rPr>
              <a:t>Images better than words</a:t>
            </a:r>
          </a:p>
          <a:p>
            <a:pPr marL="1447800" lvl="2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000" kern="0" noProof="1">
                <a:latin typeface="+mn-lt"/>
                <a:cs typeface="+mn-cs"/>
                <a:sym typeface="Wingdings" pitchFamily="2" charset="2"/>
              </a:rPr>
              <a:t>DOS vs Windows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2662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5E4C7F1-DDAD-43F3-A493-1883E0A89D49}" type="slidenum">
              <a:rPr noProof="1" smtClean="0"/>
              <a:pPr eaLnBrk="1" hangingPunct="1"/>
              <a:t>24</a:t>
            </a:fld>
            <a:endParaRPr lang="en-GB" noProof="1" smtClean="0"/>
          </a:p>
        </p:txBody>
      </p:sp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Memory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0" y="714375"/>
            <a:ext cx="9197975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e.g. bad</a:t>
            </a:r>
            <a:endParaRPr lang="en-US" sz="2400" kern="0" noProof="1">
              <a:latin typeface="+mn-lt"/>
              <a:cs typeface="+mn-cs"/>
              <a:sym typeface="Wingdings" pitchFamily="2" charset="2"/>
            </a:endParaRPr>
          </a:p>
        </p:txBody>
      </p:sp>
      <p:pic>
        <p:nvPicPr>
          <p:cNvPr id="266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1571625"/>
            <a:ext cx="7942262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14375" y="4214813"/>
            <a:ext cx="8429625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000" kern="0" noProof="1">
                <a:latin typeface="+mn-lt"/>
                <a:cs typeface="+mn-cs"/>
              </a:rPr>
              <a:t>How can users follow this guide after closing the dialog box?</a:t>
            </a:r>
            <a:endParaRPr lang="en-US" kern="0" noProof="1">
              <a:latin typeface="+mn-lt"/>
              <a:cs typeface="+mn-cs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2765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EB4E2F3-9A38-47C9-9EE4-21D343AB1D96}" type="slidenum">
              <a:rPr noProof="1" smtClean="0"/>
              <a:pPr eaLnBrk="1" hangingPunct="1"/>
              <a:t>25</a:t>
            </a:fld>
            <a:endParaRPr lang="en-GB" noProof="1" smtClean="0"/>
          </a:p>
        </p:txBody>
      </p:sp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Memory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0" y="714375"/>
            <a:ext cx="919797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Design for Memory: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Do not overload users with complicated procedures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Support recognition by using consistent menus, icons, and functions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Provide various ways to help users organize &amp; remember information. (e.g. color, flagging, category)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endParaRPr lang="en-US" sz="2000" kern="0" noProof="1">
              <a:latin typeface="+mn-lt"/>
              <a:cs typeface="+mn-cs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2867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BF2F56A-39D8-4CDF-AB19-48A695BE3D93}" type="slidenum">
              <a:rPr noProof="1" smtClean="0"/>
              <a:pPr eaLnBrk="1" hangingPunct="1"/>
              <a:t>26</a:t>
            </a:fld>
            <a:endParaRPr lang="en-GB" noProof="1" smtClean="0"/>
          </a:p>
        </p:txBody>
      </p:sp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Learning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-36513" y="714375"/>
            <a:ext cx="9572626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Learning: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how to use computer application to complete the task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users feel hard to learn from manuals (&amp; usually ignore)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296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C8E9F2E-F7D3-4DF5-A225-56EED0D790A3}" type="slidenum">
              <a:rPr noProof="1" smtClean="0"/>
              <a:pPr eaLnBrk="1" hangingPunct="1"/>
              <a:t>27</a:t>
            </a:fld>
            <a:endParaRPr lang="en-GB" noProof="1" smtClean="0"/>
          </a:p>
        </p:txBody>
      </p:sp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Learning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-36513" y="714375"/>
            <a:ext cx="9572626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e.g. </a:t>
            </a:r>
            <a:r>
              <a:rPr lang="en-US" sz="2800" kern="0" noProof="1" smtClean="0">
                <a:latin typeface="+mn-lt"/>
                <a:cs typeface="+mn-cs"/>
              </a:rPr>
              <a:t>good ? </a:t>
            </a:r>
            <a:endParaRPr lang="en-US" sz="2800" kern="0" noProof="1">
              <a:latin typeface="+mn-lt"/>
              <a:cs typeface="+mn-cs"/>
            </a:endParaRPr>
          </a:p>
        </p:txBody>
      </p:sp>
      <p:pic>
        <p:nvPicPr>
          <p:cNvPr id="297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913" y="1000125"/>
            <a:ext cx="5676900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3072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C03F923-C468-4438-A6F4-84BFD5CC78B9}" type="slidenum">
              <a:rPr noProof="1" smtClean="0"/>
              <a:pPr eaLnBrk="1" hangingPunct="1"/>
              <a:t>28</a:t>
            </a:fld>
            <a:endParaRPr lang="en-GB" noProof="1" smtClean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Learning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-36513" y="714375"/>
            <a:ext cx="9572626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e.g. </a:t>
            </a:r>
            <a:r>
              <a:rPr lang="en-US" sz="2800" b="1" kern="0" noProof="1">
                <a:latin typeface="+mn-lt"/>
                <a:cs typeface="+mn-cs"/>
              </a:rPr>
              <a:t>?</a:t>
            </a:r>
          </a:p>
        </p:txBody>
      </p:sp>
      <p:pic>
        <p:nvPicPr>
          <p:cNvPr id="307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38" y="857250"/>
            <a:ext cx="589597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3174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EDB7D53-6CD2-4F38-BBDA-988A0636AC1A}" type="slidenum">
              <a:rPr noProof="1" smtClean="0"/>
              <a:pPr eaLnBrk="1" hangingPunct="1"/>
              <a:t>29</a:t>
            </a:fld>
            <a:endParaRPr lang="en-GB" noProof="1" smtClean="0"/>
          </a:p>
        </p:txBody>
      </p:sp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 – Cognition : Learning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0" y="714375"/>
            <a:ext cx="919797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800" kern="0" noProof="1">
                <a:latin typeface="+mn-lt"/>
                <a:cs typeface="+mn-cs"/>
              </a:rPr>
              <a:t>Design for Learning: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Multimedia help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Learning through doing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solidFill>
                  <a:srgbClr val="FF0000"/>
                </a:solidFill>
                <a:latin typeface="+mn-lt"/>
                <a:cs typeface="+mn-cs"/>
                <a:sym typeface="Wingdings" pitchFamily="2" charset="2"/>
              </a:rPr>
              <a:t>UNDO</a:t>
            </a: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 is important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sym typeface="Wingdings" pitchFamily="2" charset="2"/>
              </a:rPr>
              <a:t>Design interface that encourage exploration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400" kern="0" noProof="1">
                <a:sym typeface="Wingdings" pitchFamily="2" charset="2"/>
              </a:rPr>
              <a:t>Design interface that constrain errors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endParaRPr lang="en-US" sz="2400" kern="0" noProof="1">
              <a:sym typeface="Wingdings" pitchFamily="2" charset="2"/>
            </a:endParaRP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endParaRPr lang="en-US" sz="2400" kern="0" noProof="1">
              <a:latin typeface="+mn-lt"/>
              <a:cs typeface="+mn-cs"/>
              <a:sym typeface="Wingdings" pitchFamily="2" charset="2"/>
            </a:endParaRP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endParaRPr lang="en-US" sz="2400" kern="0" noProof="1">
              <a:latin typeface="+mn-lt"/>
              <a:cs typeface="+mn-cs"/>
              <a:sym typeface="Wingdings" pitchFamily="2" charset="2"/>
            </a:endParaRP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endParaRPr lang="en-US" sz="2000" kern="0" noProof="1">
              <a:latin typeface="+mn-lt"/>
              <a:cs typeface="+mn-cs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3277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60EEAE0-1A61-4572-8A48-90CCF400BBCB}" type="slidenum">
              <a:rPr noProof="1" smtClean="0"/>
              <a:pPr eaLnBrk="1" hangingPunct="1"/>
              <a:t>30</a:t>
            </a:fld>
            <a:endParaRPr lang="en-GB" noProof="1" smtClean="0"/>
          </a:p>
        </p:txBody>
      </p:sp>
      <p:sp>
        <p:nvSpPr>
          <p:cNvPr id="327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Users</a:t>
            </a:r>
          </a:p>
        </p:txBody>
      </p:sp>
      <p:sp>
        <p:nvSpPr>
          <p:cNvPr id="32773" name="Rectangle 3"/>
          <p:cNvSpPr txBox="1">
            <a:spLocks noChangeArrowheads="1"/>
          </p:cNvSpPr>
          <p:nvPr/>
        </p:nvSpPr>
        <p:spPr bwMode="auto">
          <a:xfrm>
            <a:off x="0" y="714375"/>
            <a:ext cx="9197975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Char char=""/>
            </a:pPr>
            <a:r>
              <a:rPr lang="en-GB" sz="2800" noProof="1"/>
              <a:t>Human – User is center of all systems</a:t>
            </a:r>
          </a:p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Char char=""/>
            </a:pPr>
            <a:endParaRPr lang="en-GB" sz="2800" noProof="1"/>
          </a:p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Char char=""/>
            </a:pPr>
            <a:r>
              <a:rPr lang="en-GB" sz="2800" noProof="1"/>
              <a:t>Understand users to design for users</a:t>
            </a:r>
          </a:p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Char char=""/>
            </a:pPr>
            <a:endParaRPr lang="en-GB" sz="2800" noProof="1"/>
          </a:p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Char char=""/>
            </a:pPr>
            <a:r>
              <a:rPr lang="en-GB" sz="2800" noProof="1"/>
              <a:t>Apply cognitive psychology into interactive design: emerging &amp; important science.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3379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0ACEADE-DA3B-49E8-BD50-B4DD22C99F41}" type="slidenum">
              <a:rPr noProof="1" smtClean="0"/>
              <a:pPr eaLnBrk="1" hangingPunct="1"/>
              <a:t>31</a:t>
            </a:fld>
            <a:endParaRPr lang="en-GB" noProof="1" smtClean="0"/>
          </a:p>
        </p:txBody>
      </p:sp>
      <p:sp>
        <p:nvSpPr>
          <p:cNvPr id="337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Content</a:t>
            </a:r>
          </a:p>
        </p:txBody>
      </p:sp>
      <p:sp>
        <p:nvSpPr>
          <p:cNvPr id="3379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714375"/>
            <a:ext cx="8893175" cy="5857875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noProof="1" smtClean="0"/>
              <a:t>User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noProof="1" smtClean="0"/>
              <a:t>Introduction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noProof="1" smtClean="0"/>
              <a:t>Human information process model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i="1" noProof="1" smtClean="0"/>
              <a:t>Cognitive process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endParaRPr lang="en-GB" sz="1800" noProof="1" smtClean="0"/>
          </a:p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b="1" noProof="1" smtClean="0"/>
              <a:t>Usability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b="1" noProof="1" smtClean="0"/>
              <a:t>Concept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b="1" noProof="1" smtClean="0"/>
              <a:t>Usability components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GB" b="1" noProof="1" smtClean="0"/>
              <a:t>Usability design guidelines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348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F8FF2B5-7C61-4DF9-8ED7-052E5E4B1435}" type="slidenum">
              <a:rPr noProof="1" smtClean="0"/>
              <a:pPr eaLnBrk="1" hangingPunct="1"/>
              <a:t>32</a:t>
            </a:fld>
            <a:endParaRPr lang="en-GB" noProof="1" smtClean="0"/>
          </a:p>
        </p:txBody>
      </p:sp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Usability</a:t>
            </a:r>
          </a:p>
        </p:txBody>
      </p:sp>
      <p:sp>
        <p:nvSpPr>
          <p:cNvPr id="348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571500"/>
            <a:ext cx="9001125" cy="5929313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</a:pPr>
            <a:r>
              <a:rPr lang="en-GB" sz="2400" noProof="1" smtClean="0"/>
              <a:t>Usability: </a:t>
            </a:r>
            <a:r>
              <a:rPr lang="en-US" sz="2400" smtClean="0"/>
              <a:t>a quality</a:t>
            </a:r>
            <a:r>
              <a:rPr lang="en-US" sz="2400" b="1" smtClean="0"/>
              <a:t> </a:t>
            </a:r>
            <a:r>
              <a:rPr lang="en-US" sz="2400" smtClean="0"/>
              <a:t>attribute that assesses how </a:t>
            </a:r>
            <a:r>
              <a:rPr lang="en-US" sz="2400" b="1" smtClean="0"/>
              <a:t>well </a:t>
            </a:r>
            <a:r>
              <a:rPr lang="en-US" sz="2400" smtClean="0"/>
              <a:t>users can learn and use a product to accomplish their tasks and how satisfied they are with that process.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</a:pPr>
            <a:r>
              <a:rPr lang="en-US" sz="2400" smtClean="0"/>
              <a:t>Usability is combination of many quality components: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2000" noProof="1" smtClean="0"/>
              <a:t>Effective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2000" noProof="1" smtClean="0"/>
              <a:t>Efficient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2000" noProof="1" smtClean="0"/>
              <a:t>Safe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2000" noProof="1" smtClean="0"/>
              <a:t>Learnable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2000" noProof="1" smtClean="0"/>
              <a:t>Memorable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2000" noProof="1" smtClean="0"/>
              <a:t>User satisfied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2000" noProof="1" smtClean="0"/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3584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8E85576-66A8-466D-97A9-143ACAAF4C46}" type="slidenum">
              <a:rPr noProof="1" smtClean="0"/>
              <a:pPr eaLnBrk="1" hangingPunct="1"/>
              <a:t>33</a:t>
            </a:fld>
            <a:endParaRPr lang="en-GB" noProof="1" smtClean="0"/>
          </a:p>
        </p:txBody>
      </p:sp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Usability is hard</a:t>
            </a:r>
          </a:p>
        </p:txBody>
      </p:sp>
      <p:sp>
        <p:nvSpPr>
          <p:cNvPr id="358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714375"/>
            <a:ext cx="8358187" cy="5857875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Poor usability: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Decrease productivity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Make errors &amp; mistakes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Make users angry &amp; frustrated</a:t>
            </a:r>
            <a:endParaRPr lang="en-GB" noProof="1" smtClean="0">
              <a:sym typeface="Wingdings" pitchFamily="2" charset="2"/>
            </a:endParaRPr>
          </a:p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Char char="à"/>
            </a:pPr>
            <a:r>
              <a:rPr lang="en-GB" noProof="1" smtClean="0">
                <a:sym typeface="Wingdings" pitchFamily="2" charset="2"/>
              </a:rPr>
              <a:t>Failed product</a:t>
            </a:r>
            <a:endParaRPr lang="en-GB" sz="2400" noProof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368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4D0CF5B-C644-4308-A631-E46F11B6388A}" type="slidenum">
              <a:rPr noProof="1" smtClean="0"/>
              <a:pPr eaLnBrk="1" hangingPunct="1"/>
              <a:t>34</a:t>
            </a:fld>
            <a:endParaRPr lang="en-GB" noProof="1" smtClean="0"/>
          </a:p>
        </p:txBody>
      </p:sp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Usability is hard</a:t>
            </a:r>
          </a:p>
        </p:txBody>
      </p:sp>
      <p:sp>
        <p:nvSpPr>
          <p:cNvPr id="368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642938"/>
            <a:ext cx="9001125" cy="5786437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</a:pPr>
            <a:r>
              <a:rPr lang="en-US" sz="2000" smtClean="0"/>
              <a:t>Users are all different &amp; unpredictable and they </a:t>
            </a:r>
            <a:r>
              <a:rPr lang="en-US" sz="2000" b="1" smtClean="0"/>
              <a:t>use </a:t>
            </a:r>
            <a:r>
              <a:rPr lang="en-US" sz="2000" smtClean="0"/>
              <a:t>systems via user interface.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</a:pPr>
            <a:r>
              <a:rPr lang="en-US" sz="2000" smtClean="0"/>
              <a:t>User interface account ~50% of: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1800" smtClean="0"/>
              <a:t>Design time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1800" smtClean="0"/>
              <a:t>Implementation time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1800" smtClean="0"/>
              <a:t>Maintenance time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1800" smtClean="0"/>
              <a:t>Code size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</a:pPr>
            <a:r>
              <a:rPr lang="en-US" sz="2000" smtClean="0"/>
              <a:t>Usability depends on users: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1800" noProof="1" smtClean="0"/>
              <a:t>Novice users need learnable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1800" noProof="1" smtClean="0"/>
              <a:t>Infrequent users need memorizable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1800" noProof="1" smtClean="0"/>
              <a:t>Experts need efficient</a:t>
            </a:r>
            <a:endParaRPr lang="en-US" sz="1600" noProof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3789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9B903C-EA87-4185-9B42-E0518797E62E}" type="slidenum">
              <a:rPr noProof="1" smtClean="0"/>
              <a:pPr eaLnBrk="1" hangingPunct="1"/>
              <a:t>35</a:t>
            </a:fld>
            <a:endParaRPr lang="en-GB" noProof="1" smtClean="0"/>
          </a:p>
        </p:txBody>
      </p:sp>
      <p:sp>
        <p:nvSpPr>
          <p:cNvPr id="378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Usability is hard</a:t>
            </a:r>
          </a:p>
        </p:txBody>
      </p:sp>
      <p:sp>
        <p:nvSpPr>
          <p:cNvPr id="378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642938"/>
            <a:ext cx="9001125" cy="5786437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</a:pPr>
            <a:r>
              <a:rPr lang="en-US" sz="2400" dirty="0" smtClean="0"/>
              <a:t>Programmers are (usually) poor at usability: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2000" noProof="1" smtClean="0"/>
              <a:t>Do not think as “normal” people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2000" noProof="1" smtClean="0"/>
              <a:t>Know the technology/software internals first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2000" noProof="1" smtClean="0"/>
              <a:t>Enjoy systems more than people</a:t>
            </a:r>
          </a:p>
          <a:p>
            <a:pPr marL="933450" lvl="1" indent="-533400" eaLnBrk="1" hangingPunct="1">
              <a:lnSpc>
                <a:spcPct val="150000"/>
              </a:lnSpc>
              <a:buSzPct val="100000"/>
            </a:pPr>
            <a:r>
              <a:rPr lang="en-US" sz="2000" noProof="1" smtClean="0"/>
              <a:t>Arrogant &amp; stubborn (“This is my software!”)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3891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52B3C0-366A-4C49-A0DB-175427517CAB}" type="slidenum">
              <a:rPr noProof="1" smtClean="0"/>
              <a:pPr eaLnBrk="1" hangingPunct="1"/>
              <a:t>36</a:t>
            </a:fld>
            <a:endParaRPr lang="en-GB" noProof="1" smtClean="0"/>
          </a:p>
        </p:txBody>
      </p:sp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Usability is hard</a:t>
            </a:r>
            <a:endParaRPr lang="en-GB" b="1" noProof="1" smtClean="0"/>
          </a:p>
        </p:txBody>
      </p:sp>
      <p:sp>
        <p:nvSpPr>
          <p:cNvPr id="389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714375"/>
            <a:ext cx="9001125" cy="857250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</a:pPr>
            <a:r>
              <a:rPr lang="en-GB" noProof="1" smtClean="0"/>
              <a:t>Usability is an attribute (among others) of the system: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71438" y="4443413"/>
            <a:ext cx="90011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à"/>
              <a:defRPr/>
            </a:pPr>
            <a:r>
              <a:rPr lang="en-US" sz="2800" kern="0" noProof="1">
                <a:latin typeface="+mn-lt"/>
                <a:cs typeface="+mn-cs"/>
                <a:sym typeface="Wingdings" pitchFamily="2" charset="2"/>
              </a:rPr>
              <a:t>Tradeoffs among different attributes</a:t>
            </a:r>
            <a:endParaRPr lang="en-US" sz="2400" kern="0" noProof="1">
              <a:latin typeface="+mn-lt"/>
              <a:cs typeface="+mn-cs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000101" y="2149975"/>
            <a:ext cx="7786742" cy="2143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numCol="2"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400" kern="0" noProof="1">
                <a:latin typeface="+mn-lt"/>
                <a:cs typeface="+mn-cs"/>
              </a:rPr>
              <a:t>Functionality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400" b="1" kern="0" noProof="1">
                <a:latin typeface="+mn-lt"/>
                <a:cs typeface="+mn-cs"/>
              </a:rPr>
              <a:t>Usability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400" kern="0" noProof="1">
                <a:latin typeface="+mn-lt"/>
                <a:cs typeface="+mn-cs"/>
              </a:rPr>
              <a:t>Performance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400" kern="0" noProof="1">
                <a:latin typeface="+mn-lt"/>
                <a:cs typeface="+mn-cs"/>
              </a:rPr>
              <a:t>Reliability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400" kern="0" noProof="1">
                <a:latin typeface="+mn-lt"/>
                <a:cs typeface="+mn-cs"/>
              </a:rPr>
              <a:t>Security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400" kern="0" noProof="1">
                <a:latin typeface="+mn-lt"/>
                <a:cs typeface="+mn-cs"/>
              </a:rPr>
              <a:t>Compatability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3993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20D5965-32F0-470D-A2E4-62E5509D3B92}" type="slidenum">
              <a:rPr noProof="1" smtClean="0"/>
              <a:pPr eaLnBrk="1" hangingPunct="1"/>
              <a:t>37</a:t>
            </a:fld>
            <a:endParaRPr lang="en-GB" noProof="1" smtClean="0"/>
          </a:p>
        </p:txBody>
      </p:sp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66738"/>
          </a:xfrm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</a:pPr>
            <a:r>
              <a:rPr lang="en-GB" noProof="1" smtClean="0"/>
              <a:t>Usability components – Usability goals</a:t>
            </a:r>
            <a:endParaRPr lang="en-US" smtClean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571500" y="714375"/>
            <a:ext cx="8072438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7625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l"/>
              <a:defRPr/>
            </a:pPr>
            <a:r>
              <a:rPr lang="en-US" sz="2400" kern="0" noProof="1">
                <a:latin typeface="+mn-lt"/>
                <a:cs typeface="+mn-cs"/>
              </a:rPr>
              <a:t>Effectiveness</a:t>
            </a:r>
          </a:p>
          <a:p>
            <a:pPr marL="47625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l"/>
              <a:defRPr/>
            </a:pPr>
            <a:r>
              <a:rPr lang="en-US" sz="2400" kern="0" noProof="1">
                <a:latin typeface="+mn-lt"/>
                <a:cs typeface="+mn-cs"/>
              </a:rPr>
              <a:t>Efficiency</a:t>
            </a:r>
          </a:p>
          <a:p>
            <a:pPr marL="47625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l"/>
              <a:defRPr/>
            </a:pPr>
            <a:r>
              <a:rPr lang="en-US" sz="2400" kern="0" noProof="1">
                <a:latin typeface="+mn-lt"/>
                <a:cs typeface="+mn-cs"/>
              </a:rPr>
              <a:t>Safety</a:t>
            </a:r>
          </a:p>
          <a:p>
            <a:pPr marL="47625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l"/>
              <a:defRPr/>
            </a:pPr>
            <a:r>
              <a:rPr lang="en-US" sz="2400" kern="0" noProof="1">
                <a:latin typeface="+mn-lt"/>
                <a:cs typeface="+mn-cs"/>
              </a:rPr>
              <a:t>Learnability</a:t>
            </a:r>
          </a:p>
          <a:p>
            <a:pPr marL="47625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l"/>
              <a:defRPr/>
            </a:pPr>
            <a:r>
              <a:rPr lang="en-US" sz="2400" kern="0" noProof="1">
                <a:latin typeface="+mn-lt"/>
                <a:cs typeface="+mn-cs"/>
              </a:rPr>
              <a:t>Memorability</a:t>
            </a:r>
          </a:p>
          <a:p>
            <a:pPr marL="47625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l"/>
              <a:defRPr/>
            </a:pPr>
            <a:r>
              <a:rPr lang="en-US" sz="2400" kern="0" noProof="1">
                <a:latin typeface="+mn-lt"/>
                <a:cs typeface="+mn-cs"/>
              </a:rPr>
              <a:t>Satisfaction – User experience goals</a:t>
            </a:r>
          </a:p>
          <a:p>
            <a:pPr marL="47625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l"/>
              <a:defRPr/>
            </a:pPr>
            <a:r>
              <a:rPr lang="en-US" sz="2400" kern="0" noProof="1">
                <a:latin typeface="+mn-lt"/>
                <a:cs typeface="+mn-cs"/>
              </a:rPr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4096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87BC13C-0789-469A-A22A-734B91AD54FF}" type="slidenum">
              <a:rPr noProof="1" smtClean="0"/>
              <a:pPr eaLnBrk="1" hangingPunct="1"/>
              <a:t>38</a:t>
            </a:fld>
            <a:endParaRPr lang="en-GB" noProof="1" smtClean="0"/>
          </a:p>
        </p:txBody>
      </p:sp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Usability goals - Effectiveness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1438" y="714375"/>
            <a:ext cx="900112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dirty="0"/>
              <a:t>How accurately and completely users can accomplish tasks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/>
              <a:t>Provide enough functions for users to complete their tasks</a:t>
            </a:r>
            <a:endParaRPr lang="en-US" sz="2400" b="1" kern="0" noProof="1"/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Directly linked to user needs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endParaRPr lang="en-US" sz="2400" kern="0" noProof="1">
              <a:latin typeface="+mn-lt"/>
              <a:cs typeface="+mn-cs"/>
            </a:endParaRP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endParaRPr lang="en-US" sz="2400" kern="0" noProof="1">
              <a:latin typeface="+mn-lt"/>
              <a:cs typeface="+mn-cs"/>
            </a:endParaRP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endParaRPr lang="en-US" sz="2000" kern="0" noProof="1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4198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0393948-B981-4F78-8B3F-DCEF9D17FE4A}" type="slidenum">
              <a:rPr noProof="1" smtClean="0"/>
              <a:pPr eaLnBrk="1" hangingPunct="1"/>
              <a:t>39</a:t>
            </a:fld>
            <a:endParaRPr lang="en-GB" noProof="1" smtClean="0"/>
          </a:p>
        </p:txBody>
      </p:sp>
      <p:sp>
        <p:nvSpPr>
          <p:cNvPr id="419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Usability goals - Efficiency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1438" y="714375"/>
            <a:ext cx="900112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/>
              <a:t>How quickly users complete tasks.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If users have learned how to use a system, they should gain high productivity.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Minimal steps.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/>
              <a:t>Time constraint.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4301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0E99D46-CF97-439D-9ECA-28038618E2F9}" type="slidenum">
              <a:rPr noProof="1" smtClean="0"/>
              <a:pPr eaLnBrk="1" hangingPunct="1"/>
              <a:t>40</a:t>
            </a:fld>
            <a:endParaRPr lang="en-GB" noProof="1" smtClean="0"/>
          </a:p>
        </p:txBody>
      </p:sp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Usability goals - Safe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1438" y="714375"/>
            <a:ext cx="900112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Prevent users from making errors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Undo mechanism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Data security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endParaRPr lang="en-US" sz="2400" kern="0" noProof="1">
              <a:latin typeface="+mn-lt"/>
              <a:cs typeface="+mn-cs"/>
            </a:endParaRP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endParaRPr lang="en-US" sz="2400" kern="0" noProof="1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4403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4B014EF-D816-41C6-8B8C-452BBD600B46}" type="slidenum">
              <a:rPr noProof="1" smtClean="0"/>
              <a:pPr eaLnBrk="1" hangingPunct="1"/>
              <a:t>41</a:t>
            </a:fld>
            <a:endParaRPr lang="en-GB" noProof="1" smtClean="0"/>
          </a:p>
        </p:txBody>
      </p:sp>
      <p:sp>
        <p:nvSpPr>
          <p:cNvPr id="440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Usability goals - Learnability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1438" y="714375"/>
            <a:ext cx="900112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Sufficient user manual &amp; tutorials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Easy and quick to learn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Ten-minute rule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450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F68D41F-DC42-434F-8062-5CFE85A83D85}" type="slidenum">
              <a:rPr noProof="1" smtClean="0"/>
              <a:pPr eaLnBrk="1" hangingPunct="1"/>
              <a:t>42</a:t>
            </a:fld>
            <a:endParaRPr lang="en-GB" noProof="1" smtClean="0"/>
          </a:p>
        </p:txBody>
      </p:sp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Usability goals - Memorability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1438" y="714375"/>
            <a:ext cx="900112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How easy to remember procedures of systems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/>
              <a:t>Should follow conventions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Clues for infrequently-used functions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endParaRPr lang="en-US" sz="2800" kern="0" noProof="1">
              <a:latin typeface="+mn-lt"/>
              <a:cs typeface="+mn-cs"/>
            </a:endParaRP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endParaRPr lang="en-US" sz="2800" kern="0" noProof="1">
              <a:latin typeface="+mn-lt"/>
              <a:cs typeface="+mn-cs"/>
            </a:endParaRP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endParaRPr lang="en-US" sz="2400" kern="0" noProof="1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460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291F049-A164-4A16-AA3D-42FCBF76AD61}" type="slidenum">
              <a:rPr noProof="1" smtClean="0"/>
              <a:pPr eaLnBrk="1" hangingPunct="1"/>
              <a:t>43</a:t>
            </a:fld>
            <a:endParaRPr lang="en-GB" noProof="1" smtClean="0"/>
          </a:p>
        </p:txBody>
      </p:sp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975"/>
            <a:ext cx="9144000" cy="566738"/>
          </a:xfrm>
        </p:spPr>
        <p:txBody>
          <a:bodyPr/>
          <a:lstStyle/>
          <a:p>
            <a:pPr eaLnBrk="1" hangingPunct="1"/>
            <a:r>
              <a:rPr lang="en-GB" noProof="1" smtClean="0"/>
              <a:t>Usability goals – Satisfaction – User experience goals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1438" y="714375"/>
            <a:ext cx="900112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Designs affect users’ emotions 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Less clearly defined </a:t>
            </a: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</a:t>
            </a:r>
            <a:r>
              <a:rPr lang="en-US" sz="2400" kern="0" noProof="1">
                <a:latin typeface="+mn-lt"/>
                <a:cs typeface="+mn-cs"/>
              </a:rPr>
              <a:t> hard to assess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Wingdings" pitchFamily="2" charset="2"/>
              <a:buChar char="ª"/>
              <a:defRPr/>
            </a:pPr>
            <a:r>
              <a:rPr lang="en-US" sz="2400" kern="0" noProof="1">
                <a:latin typeface="+mn-lt"/>
                <a:cs typeface="+mn-cs"/>
              </a:rPr>
              <a:t>Example: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000" kern="0" noProof="1">
                <a:latin typeface="+mn-lt"/>
                <a:cs typeface="+mn-cs"/>
              </a:rPr>
              <a:t>Fun; Enjoyable; Pleasure; Motivating; Creative</a:t>
            </a:r>
          </a:p>
          <a:p>
            <a:pPr marL="990600" lvl="1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●"/>
              <a:defRPr/>
            </a:pPr>
            <a:r>
              <a:rPr lang="en-US" sz="2000" kern="0" noProof="1">
                <a:latin typeface="+mn-lt"/>
                <a:cs typeface="+mn-cs"/>
              </a:rPr>
              <a:t>Boring; Annoying; Frustrating</a:t>
            </a:r>
          </a:p>
          <a:p>
            <a:pPr marL="533400" indent="-5334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sz="2400" kern="0" noProof="1">
                <a:latin typeface="+mn-lt"/>
                <a:cs typeface="+mn-cs"/>
                <a:sym typeface="Wingdings" pitchFamily="2" charset="2"/>
              </a:rPr>
              <a:t> </a:t>
            </a:r>
            <a:r>
              <a:rPr lang="en-US" sz="2400" kern="0" noProof="1">
                <a:latin typeface="+mn-lt"/>
                <a:cs typeface="+mn-cs"/>
              </a:rPr>
              <a:t>Might become key advantage in design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471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DEE521E-2819-4D47-9744-6E0B036FDBA5}" type="slidenum">
              <a:rPr noProof="1" smtClean="0"/>
              <a:pPr eaLnBrk="1" hangingPunct="1"/>
              <a:t>44</a:t>
            </a:fld>
            <a:endParaRPr lang="en-GB" noProof="1" smtClean="0"/>
          </a:p>
        </p:txBody>
      </p:sp>
      <p:sp>
        <p:nvSpPr>
          <p:cNvPr id="471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Usability design guidelines</a:t>
            </a:r>
          </a:p>
        </p:txBody>
      </p:sp>
      <p:sp>
        <p:nvSpPr>
          <p:cNvPr id="47109" name="Rectangle 3"/>
          <p:cNvSpPr txBox="1">
            <a:spLocks noChangeArrowheads="1"/>
          </p:cNvSpPr>
          <p:nvPr/>
        </p:nvSpPr>
        <p:spPr bwMode="auto">
          <a:xfrm>
            <a:off x="71438" y="714375"/>
            <a:ext cx="9001125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US" sz="2400" dirty="0"/>
              <a:t>Donald A. </a:t>
            </a:r>
            <a:r>
              <a:rPr lang="en-US" sz="2400" dirty="0" smtClean="0"/>
              <a:t>Norman:6 Principles </a:t>
            </a:r>
            <a:r>
              <a:rPr lang="en-US" sz="2400" dirty="0"/>
              <a:t>of Design</a:t>
            </a:r>
          </a:p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endParaRPr lang="en-US" sz="2400" dirty="0"/>
          </a:p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US" sz="2400" noProof="1"/>
              <a:t>Shneiderman: 8 Golden Rules of Interface Design</a:t>
            </a:r>
          </a:p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endParaRPr lang="en-US" sz="2400" dirty="0"/>
          </a:p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r>
              <a:rPr lang="en-US" sz="2400" dirty="0"/>
              <a:t>Jacob Nielsen: 10 Usability Heuristics</a:t>
            </a:r>
          </a:p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AutoNum type="arabicPeriod"/>
            </a:pPr>
            <a:endParaRPr lang="en-US" sz="2400" noProof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481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37E3EB7-54BD-45C7-A7B8-31200969AF2D}" type="slidenum">
              <a:rPr noProof="1" smtClean="0"/>
              <a:pPr eaLnBrk="1" hangingPunct="1"/>
              <a:t>45</a:t>
            </a:fld>
            <a:endParaRPr lang="en-GB" noProof="1" smtClean="0"/>
          </a:p>
        </p:txBody>
      </p:sp>
      <p:sp>
        <p:nvSpPr>
          <p:cNvPr id="481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3400" indent="-533400" eaLnBrk="1" hangingPunct="1">
              <a:lnSpc>
                <a:spcPct val="150000"/>
              </a:lnSpc>
            </a:pPr>
            <a:r>
              <a:rPr lang="en-US" smtClean="0"/>
              <a:t>Donald A. Norman:  Principles of Design</a:t>
            </a:r>
          </a:p>
        </p:txBody>
      </p:sp>
      <p:sp>
        <p:nvSpPr>
          <p:cNvPr id="4813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714375"/>
            <a:ext cx="8072438" cy="5857875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Arial" charset="0"/>
              <a:buAutoNum type="arabicPeriod"/>
            </a:pPr>
            <a:r>
              <a:rPr lang="en-GB" sz="2400" noProof="1" smtClean="0"/>
              <a:t>Siginifier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  <a:buFont typeface="Arial" charset="0"/>
              <a:buAutoNum type="arabicPeriod"/>
            </a:pPr>
            <a:r>
              <a:rPr lang="en-GB" sz="2400" noProof="1" smtClean="0"/>
              <a:t>Affordance 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  <a:buFont typeface="Arial" charset="0"/>
              <a:buAutoNum type="arabicPeriod"/>
            </a:pPr>
            <a:r>
              <a:rPr lang="en-GB" sz="2400" noProof="1" smtClean="0"/>
              <a:t>Constraint 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  <a:buFont typeface="Arial" charset="0"/>
              <a:buAutoNum type="arabicPeriod"/>
            </a:pPr>
            <a:r>
              <a:rPr lang="en-GB" sz="2400" noProof="1" smtClean="0"/>
              <a:t>Mapping 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  <a:buFont typeface="Arial" charset="0"/>
              <a:buAutoNum type="arabicPeriod"/>
            </a:pPr>
            <a:r>
              <a:rPr lang="en-GB" sz="2400" noProof="1" smtClean="0"/>
              <a:t>Feedback 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  <a:buFont typeface="Arial" charset="0"/>
              <a:buAutoNum type="arabicPeriod"/>
            </a:pPr>
            <a:r>
              <a:rPr lang="en-GB" sz="2400" noProof="1" smtClean="0"/>
              <a:t>Conceptual model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4915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B0C5DAE-F6DE-4B84-A73A-9F92E0467E6C}" type="slidenum">
              <a:rPr noProof="1" smtClean="0"/>
              <a:pPr eaLnBrk="1" hangingPunct="1"/>
              <a:t>46</a:t>
            </a:fld>
            <a:endParaRPr lang="en-GB" noProof="1" smtClean="0"/>
          </a:p>
        </p:txBody>
      </p:sp>
      <p:sp>
        <p:nvSpPr>
          <p:cNvPr id="491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3400" indent="-533400" eaLnBrk="1" hangingPunct="1">
              <a:lnSpc>
                <a:spcPct val="150000"/>
              </a:lnSpc>
            </a:pPr>
            <a:r>
              <a:rPr lang="en-US" smtClean="0"/>
              <a:t>Donald A. Norman:  Principles of Design</a:t>
            </a:r>
          </a:p>
        </p:txBody>
      </p:sp>
      <p:sp>
        <p:nvSpPr>
          <p:cNvPr id="491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714375"/>
            <a:ext cx="8072438" cy="1428750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sz="2400" noProof="1" smtClean="0"/>
              <a:t>1. Signifier : vd tốt : …</a:t>
            </a:r>
          </a:p>
        </p:txBody>
      </p:sp>
      <p:pic>
        <p:nvPicPr>
          <p:cNvPr id="491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500188"/>
            <a:ext cx="8488362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5017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D03836A-0D35-41CC-BA60-2ABFC1801388}" type="slidenum">
              <a:rPr noProof="1" smtClean="0"/>
              <a:pPr eaLnBrk="1" hangingPunct="1"/>
              <a:t>47</a:t>
            </a:fld>
            <a:endParaRPr lang="en-GB" noProof="1" smtClean="0"/>
          </a:p>
        </p:txBody>
      </p:sp>
      <p:sp>
        <p:nvSpPr>
          <p:cNvPr id="501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3400" indent="-533400" eaLnBrk="1" hangingPunct="1">
              <a:lnSpc>
                <a:spcPct val="150000"/>
              </a:lnSpc>
            </a:pPr>
            <a:r>
              <a:rPr lang="en-US" smtClean="0"/>
              <a:t>Donald A. Norman:  Principles of Design</a:t>
            </a:r>
          </a:p>
        </p:txBody>
      </p:sp>
      <p:sp>
        <p:nvSpPr>
          <p:cNvPr id="501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714375"/>
            <a:ext cx="8072438" cy="5857875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sz="2400" noProof="1" smtClean="0"/>
              <a:t>2. Affordance: vd kém : … </a:t>
            </a:r>
          </a:p>
        </p:txBody>
      </p:sp>
      <p:pic>
        <p:nvPicPr>
          <p:cNvPr id="5018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357313"/>
            <a:ext cx="6029325" cy="508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5120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35E18B-E034-480A-AFA7-C86178D239F9}" type="slidenum">
              <a:rPr noProof="1" smtClean="0"/>
              <a:pPr eaLnBrk="1" hangingPunct="1"/>
              <a:t>48</a:t>
            </a:fld>
            <a:endParaRPr lang="en-GB" noProof="1" smtClean="0"/>
          </a:p>
        </p:txBody>
      </p:sp>
      <p:sp>
        <p:nvSpPr>
          <p:cNvPr id="512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3400" indent="-533400" eaLnBrk="1" hangingPunct="1">
              <a:lnSpc>
                <a:spcPct val="150000"/>
              </a:lnSpc>
            </a:pPr>
            <a:r>
              <a:rPr lang="en-US" smtClean="0"/>
              <a:t>Donald A. Norman:  Principles of Design</a:t>
            </a:r>
          </a:p>
        </p:txBody>
      </p:sp>
      <p:sp>
        <p:nvSpPr>
          <p:cNvPr id="512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714375"/>
            <a:ext cx="8072438" cy="642938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sz="2400" noProof="1" smtClean="0"/>
              <a:t>3. Constraint : vd tốt</a:t>
            </a:r>
          </a:p>
        </p:txBody>
      </p:sp>
      <p:pic>
        <p:nvPicPr>
          <p:cNvPr id="512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408113"/>
            <a:ext cx="7072312" cy="459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5222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2E25AF1-B1DC-4E29-9F5F-CC84227A457E}" type="slidenum">
              <a:rPr noProof="1" smtClean="0"/>
              <a:pPr eaLnBrk="1" hangingPunct="1"/>
              <a:t>49</a:t>
            </a:fld>
            <a:endParaRPr lang="en-GB" noProof="1" smtClean="0"/>
          </a:p>
        </p:txBody>
      </p:sp>
      <p:sp>
        <p:nvSpPr>
          <p:cNvPr id="522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3400" indent="-533400" eaLnBrk="1" hangingPunct="1">
              <a:lnSpc>
                <a:spcPct val="150000"/>
              </a:lnSpc>
            </a:pPr>
            <a:r>
              <a:rPr lang="en-US" smtClean="0"/>
              <a:t>Donald A. Norman:  Principles of Design</a:t>
            </a:r>
          </a:p>
        </p:txBody>
      </p:sp>
      <p:sp>
        <p:nvSpPr>
          <p:cNvPr id="5222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714375"/>
            <a:ext cx="8072438" cy="5857875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sz="2400" noProof="1" smtClean="0"/>
              <a:t>4. Mapping: vd tốt </a:t>
            </a:r>
          </a:p>
        </p:txBody>
      </p:sp>
      <p:pic>
        <p:nvPicPr>
          <p:cNvPr id="522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619250"/>
            <a:ext cx="7286625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5325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83C789F-8258-40C2-B3C8-45A6DF38B509}" type="slidenum">
              <a:rPr noProof="1" smtClean="0"/>
              <a:pPr eaLnBrk="1" hangingPunct="1"/>
              <a:t>50</a:t>
            </a:fld>
            <a:endParaRPr lang="en-GB" noProof="1" smtClean="0"/>
          </a:p>
        </p:txBody>
      </p:sp>
      <p:sp>
        <p:nvSpPr>
          <p:cNvPr id="532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3400" indent="-533400" eaLnBrk="1" hangingPunct="1">
              <a:lnSpc>
                <a:spcPct val="150000"/>
              </a:lnSpc>
            </a:pPr>
            <a:r>
              <a:rPr lang="en-US" smtClean="0"/>
              <a:t>Donald A. Norman:  Principles of Design</a:t>
            </a:r>
          </a:p>
        </p:txBody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714375"/>
            <a:ext cx="8072438" cy="1000125"/>
          </a:xfrm>
        </p:spPr>
        <p:txBody>
          <a:bodyPr/>
          <a:lstStyle/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GB" sz="2400" noProof="1" smtClean="0"/>
              <a:t>5. Feedback: vd tốt </a:t>
            </a:r>
          </a:p>
        </p:txBody>
      </p:sp>
      <p:pic>
        <p:nvPicPr>
          <p:cNvPr id="53254" name="Picture 2" descr="feedback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651000"/>
            <a:ext cx="8143875" cy="263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552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6E9301-B9C0-43ED-9EE6-57CFBE59FFB3}" type="slidenum">
              <a:rPr noProof="1" smtClean="0"/>
              <a:pPr eaLnBrk="1" hangingPunct="1"/>
              <a:t>51</a:t>
            </a:fld>
            <a:endParaRPr lang="en-GB" noProof="1" smtClean="0"/>
          </a:p>
        </p:txBody>
      </p:sp>
      <p:sp>
        <p:nvSpPr>
          <p:cNvPr id="553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3400" indent="-533400" eaLnBrk="1" hangingPunct="1">
              <a:lnSpc>
                <a:spcPct val="150000"/>
              </a:lnSpc>
            </a:pPr>
            <a:r>
              <a:rPr lang="en-GB" noProof="1" smtClean="0"/>
              <a:t>Shneiderman: 8 Golden Rules of Interface Design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714375"/>
            <a:ext cx="8572500" cy="585787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SzPct val="100000"/>
              <a:buFont typeface="+mj-lt"/>
              <a:buAutoNum type="arabicPeriod"/>
              <a:defRPr/>
            </a:pPr>
            <a:r>
              <a:rPr lang="en-GB" sz="2400" dirty="0" smtClean="0"/>
              <a:t>Strive for consistency </a:t>
            </a:r>
          </a:p>
          <a:p>
            <a:pPr marL="457200" indent="-457200">
              <a:lnSpc>
                <a:spcPct val="150000"/>
              </a:lnSpc>
              <a:buSzPct val="100000"/>
              <a:buFont typeface="+mj-lt"/>
              <a:buAutoNum type="arabicPeriod"/>
              <a:defRPr/>
            </a:pPr>
            <a:r>
              <a:rPr lang="en-GB" sz="2400" dirty="0" smtClean="0"/>
              <a:t>Enable frequent users to use shortcuts</a:t>
            </a:r>
          </a:p>
          <a:p>
            <a:pPr marL="457200" indent="-457200">
              <a:lnSpc>
                <a:spcPct val="150000"/>
              </a:lnSpc>
              <a:buSzPct val="100000"/>
              <a:buFont typeface="+mj-lt"/>
              <a:buAutoNum type="arabicPeriod"/>
              <a:defRPr/>
            </a:pPr>
            <a:r>
              <a:rPr lang="en-GB" sz="2400" dirty="0" smtClean="0"/>
              <a:t>Offer informative feedback </a:t>
            </a:r>
          </a:p>
          <a:p>
            <a:pPr marL="457200" indent="-457200">
              <a:lnSpc>
                <a:spcPct val="150000"/>
              </a:lnSpc>
              <a:buSzPct val="100000"/>
              <a:buFont typeface="+mj-lt"/>
              <a:buAutoNum type="arabicPeriod"/>
              <a:defRPr/>
            </a:pPr>
            <a:r>
              <a:rPr lang="en-GB" sz="2400" dirty="0" smtClean="0"/>
              <a:t>Design dialogs to yield closure </a:t>
            </a:r>
          </a:p>
          <a:p>
            <a:pPr marL="457200" indent="-457200">
              <a:lnSpc>
                <a:spcPct val="150000"/>
              </a:lnSpc>
              <a:buSzPct val="100000"/>
              <a:buFont typeface="+mj-lt"/>
              <a:buAutoNum type="arabicPeriod"/>
              <a:defRPr/>
            </a:pPr>
            <a:r>
              <a:rPr lang="en-GB" sz="2400" dirty="0" smtClean="0"/>
              <a:t>Offer error prevention and simple error handling </a:t>
            </a:r>
          </a:p>
          <a:p>
            <a:pPr marL="457200" indent="-457200">
              <a:lnSpc>
                <a:spcPct val="150000"/>
              </a:lnSpc>
              <a:buSzPct val="100000"/>
              <a:buFont typeface="+mj-lt"/>
              <a:buAutoNum type="arabicPeriod"/>
              <a:defRPr/>
            </a:pPr>
            <a:r>
              <a:rPr lang="en-GB" sz="2400" dirty="0" smtClean="0"/>
              <a:t>Permit easy reversal of actions </a:t>
            </a:r>
          </a:p>
          <a:p>
            <a:pPr marL="457200" indent="-457200">
              <a:lnSpc>
                <a:spcPct val="150000"/>
              </a:lnSpc>
              <a:buSzPct val="100000"/>
              <a:buFont typeface="+mj-lt"/>
              <a:buAutoNum type="arabicPeriod"/>
              <a:defRPr/>
            </a:pPr>
            <a:r>
              <a:rPr lang="en-GB" sz="2400" dirty="0" smtClean="0"/>
              <a:t>Support </a:t>
            </a:r>
            <a:r>
              <a:rPr lang="en-GB" sz="2400" i="1" dirty="0" smtClean="0"/>
              <a:t>internal locus of control </a:t>
            </a:r>
          </a:p>
          <a:p>
            <a:pPr marL="457200" indent="-457200">
              <a:lnSpc>
                <a:spcPct val="150000"/>
              </a:lnSpc>
              <a:buSzPct val="100000"/>
              <a:buFont typeface="+mj-lt"/>
              <a:buAutoNum type="arabicPeriod"/>
              <a:defRPr/>
            </a:pPr>
            <a:r>
              <a:rPr lang="en-GB" sz="2400" dirty="0" smtClean="0"/>
              <a:t>Reduce short-term memory load</a:t>
            </a:r>
          </a:p>
          <a:p>
            <a:pPr marL="533400" indent="-533400" eaLnBrk="1" hangingPunct="1">
              <a:lnSpc>
                <a:spcPct val="150000"/>
              </a:lnSpc>
              <a:buSzPct val="100000"/>
              <a:buFont typeface="Wingdings" pitchFamily="2" charset="2"/>
              <a:buNone/>
              <a:defRPr/>
            </a:pPr>
            <a:endParaRPr lang="en-US" noProof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5632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14AF93-A9C1-430E-93DA-D27488B6EC90}" type="slidenum">
              <a:rPr noProof="1" smtClean="0"/>
              <a:pPr eaLnBrk="1" hangingPunct="1"/>
              <a:t>52</a:t>
            </a:fld>
            <a:endParaRPr lang="en-GB" noProof="1" smtClean="0"/>
          </a:p>
        </p:txBody>
      </p:sp>
      <p:sp>
        <p:nvSpPr>
          <p:cNvPr id="563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3400" indent="-533400" eaLnBrk="1" hangingPunct="1">
              <a:lnSpc>
                <a:spcPct val="150000"/>
              </a:lnSpc>
            </a:pPr>
            <a:r>
              <a:rPr lang="en-US" smtClean="0"/>
              <a:t>Jacob Nielsen: 10 Usability Heuristics</a:t>
            </a:r>
          </a:p>
        </p:txBody>
      </p:sp>
      <p:sp>
        <p:nvSpPr>
          <p:cNvPr id="563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714375"/>
            <a:ext cx="8358187" cy="5662613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SzPct val="100000"/>
              <a:buFont typeface="Arial" charset="0"/>
              <a:buAutoNum type="arabicPeriod"/>
            </a:pPr>
            <a:r>
              <a:rPr lang="en-US" sz="2400" smtClean="0"/>
              <a:t>Visibility of system status.</a:t>
            </a:r>
          </a:p>
          <a:p>
            <a:pPr marL="457200" indent="-457200">
              <a:lnSpc>
                <a:spcPct val="150000"/>
              </a:lnSpc>
              <a:buSzPct val="100000"/>
              <a:buFont typeface="Arial" charset="0"/>
              <a:buAutoNum type="arabicPeriod"/>
            </a:pPr>
            <a:r>
              <a:rPr lang="en-US" sz="2400" noProof="1" smtClean="0"/>
              <a:t>Match between system and real world.</a:t>
            </a:r>
          </a:p>
          <a:p>
            <a:pPr marL="457200" indent="-457200">
              <a:lnSpc>
                <a:spcPct val="150000"/>
              </a:lnSpc>
              <a:buSzPct val="100000"/>
              <a:buFont typeface="Arial" charset="0"/>
              <a:buAutoNum type="arabicPeriod"/>
            </a:pPr>
            <a:r>
              <a:rPr lang="en-US" sz="2400" noProof="1" smtClean="0"/>
              <a:t>User control and freedom.</a:t>
            </a:r>
          </a:p>
          <a:p>
            <a:pPr marL="457200" indent="-457200">
              <a:lnSpc>
                <a:spcPct val="150000"/>
              </a:lnSpc>
              <a:buSzPct val="100000"/>
              <a:buFont typeface="Arial" charset="0"/>
              <a:buAutoNum type="arabicPeriod"/>
            </a:pPr>
            <a:r>
              <a:rPr lang="en-US" sz="2400" noProof="1" smtClean="0"/>
              <a:t>Consistency and standards.</a:t>
            </a:r>
          </a:p>
          <a:p>
            <a:pPr marL="457200" indent="-457200">
              <a:lnSpc>
                <a:spcPct val="150000"/>
              </a:lnSpc>
              <a:buSzPct val="100000"/>
              <a:buFont typeface="Arial" charset="0"/>
              <a:buAutoNum type="arabicPeriod"/>
            </a:pPr>
            <a:r>
              <a:rPr lang="en-US" sz="2400" noProof="1" smtClean="0"/>
              <a:t>Error Prevention.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5734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890305-8045-40C9-8373-870BC9CA6B17}" type="slidenum">
              <a:rPr noProof="1" smtClean="0"/>
              <a:pPr eaLnBrk="1" hangingPunct="1"/>
              <a:t>53</a:t>
            </a:fld>
            <a:endParaRPr lang="en-GB" noProof="1" smtClean="0"/>
          </a:p>
        </p:txBody>
      </p:sp>
      <p:sp>
        <p:nvSpPr>
          <p:cNvPr id="573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3400" indent="-533400" eaLnBrk="1" hangingPunct="1">
              <a:lnSpc>
                <a:spcPct val="150000"/>
              </a:lnSpc>
            </a:pPr>
            <a:r>
              <a:rPr lang="en-US" smtClean="0"/>
              <a:t>Jacob Nielsen: 10 Usability Heuristics</a:t>
            </a:r>
          </a:p>
        </p:txBody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714375"/>
            <a:ext cx="8143875" cy="5662613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SzPct val="100000"/>
              <a:buFont typeface="Arial" charset="0"/>
              <a:buAutoNum type="arabicPeriod" startAt="6"/>
            </a:pPr>
            <a:r>
              <a:rPr lang="en-GB" sz="2400" noProof="1" smtClean="0"/>
              <a:t>Recognition rather than recall</a:t>
            </a:r>
          </a:p>
          <a:p>
            <a:pPr marL="457200" indent="-457200">
              <a:lnSpc>
                <a:spcPct val="150000"/>
              </a:lnSpc>
              <a:buSzPct val="100000"/>
              <a:buFont typeface="Arial" charset="0"/>
              <a:buAutoNum type="arabicPeriod" startAt="6"/>
            </a:pPr>
            <a:r>
              <a:rPr lang="en-GB" sz="2400" noProof="1" smtClean="0"/>
              <a:t>Flexibility and efficiency of use</a:t>
            </a:r>
          </a:p>
          <a:p>
            <a:pPr marL="457200" indent="-457200">
              <a:lnSpc>
                <a:spcPct val="150000"/>
              </a:lnSpc>
              <a:buSzPct val="100000"/>
              <a:buFont typeface="Arial" charset="0"/>
              <a:buAutoNum type="arabicPeriod" startAt="6"/>
            </a:pPr>
            <a:r>
              <a:rPr lang="en-GB" sz="2400" noProof="1" smtClean="0"/>
              <a:t>Aesthetic and minimalist design</a:t>
            </a:r>
          </a:p>
          <a:p>
            <a:pPr marL="457200" indent="-457200">
              <a:lnSpc>
                <a:spcPct val="150000"/>
              </a:lnSpc>
              <a:buSzPct val="100000"/>
              <a:buFont typeface="Arial" charset="0"/>
              <a:buAutoNum type="arabicPeriod" startAt="6"/>
            </a:pPr>
            <a:r>
              <a:rPr lang="en-GB" sz="2400" noProof="1" smtClean="0"/>
              <a:t>Help users recognize, diagnose, and recover from errors</a:t>
            </a:r>
          </a:p>
          <a:p>
            <a:pPr marL="457200" indent="-457200">
              <a:lnSpc>
                <a:spcPct val="150000"/>
              </a:lnSpc>
              <a:buSzPct val="100000"/>
              <a:buFont typeface="Arial" charset="0"/>
              <a:buAutoNum type="arabicPeriod" startAt="6"/>
            </a:pPr>
            <a:r>
              <a:rPr lang="en-GB" sz="2400" noProof="1" smtClean="0"/>
              <a:t>Help and Documentation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Footer Placeholder 4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noProof="1" smtClean="0"/>
              <a:t>SGU - Khoa CNTT - Thiết kế giao diện</a:t>
            </a:r>
          </a:p>
        </p:txBody>
      </p:sp>
      <p:sp>
        <p:nvSpPr>
          <p:cNvPr id="5837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4291DD-ED09-4CBB-AF5A-3029915A2C43}" type="slidenum">
              <a:rPr noProof="1" smtClean="0"/>
              <a:pPr eaLnBrk="1" hangingPunct="1"/>
              <a:t>54</a:t>
            </a:fld>
            <a:endParaRPr lang="en-GB" noProof="1" smtClean="0"/>
          </a:p>
        </p:txBody>
      </p:sp>
      <p:sp>
        <p:nvSpPr>
          <p:cNvPr id="583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1" smtClean="0"/>
              <a:t>Reference</a:t>
            </a:r>
          </a:p>
        </p:txBody>
      </p:sp>
      <p:sp>
        <p:nvSpPr>
          <p:cNvPr id="5837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714375"/>
            <a:ext cx="8785225" cy="5472113"/>
          </a:xfrm>
        </p:spPr>
        <p:txBody>
          <a:bodyPr/>
          <a:lstStyle/>
          <a:p>
            <a:r>
              <a:rPr lang="en-GB" sz="2400" noProof="1" smtClean="0">
                <a:hlinkClick r:id="rId3"/>
              </a:rPr>
              <a:t>http://www.useit.com/</a:t>
            </a:r>
          </a:p>
          <a:p>
            <a:pPr lvl="1"/>
            <a:r>
              <a:rPr lang="en-GB" sz="2000" noProof="1">
                <a:hlinkClick r:id="rId3"/>
              </a:rPr>
              <a:t>http://www.nngroup.com/articles/usability-101-introduction-to-usability/</a:t>
            </a:r>
            <a:endParaRPr lang="en-GB" sz="2000" noProof="1" smtClean="0">
              <a:hlinkClick r:id="rId3"/>
            </a:endParaRPr>
          </a:p>
          <a:p>
            <a:endParaRPr lang="en-GB" sz="2400" noProof="1" smtClean="0">
              <a:hlinkClick r:id="rId3"/>
            </a:endParaRPr>
          </a:p>
          <a:p>
            <a:r>
              <a:rPr lang="en-GB" sz="2400" noProof="1" smtClean="0">
                <a:hlinkClick r:id="rId3"/>
              </a:rPr>
              <a:t>http://www.usability.gov/</a:t>
            </a:r>
            <a:endParaRPr lang="en-GB" sz="2400" noProof="1" smtClean="0"/>
          </a:p>
          <a:p>
            <a:endParaRPr lang="en-GB" sz="2400" noProof="1" smtClean="0"/>
          </a:p>
          <a:p>
            <a:r>
              <a:rPr lang="en-GB" sz="2400" noProof="1" smtClean="0"/>
              <a:t>Good online dictionary: </a:t>
            </a:r>
            <a:r>
              <a:rPr lang="en-GB" sz="2400" noProof="1" smtClean="0">
                <a:hlinkClick r:id="rId4"/>
              </a:rPr>
              <a:t>http://dictionary.reference.com/</a:t>
            </a:r>
            <a:endParaRPr lang="en-GB" sz="2400" noProof="1" smtClean="0"/>
          </a:p>
          <a:p>
            <a:endParaRPr lang="en-GB" sz="2400" noProof="1" smtClean="0"/>
          </a:p>
          <a:p>
            <a:endParaRPr lang="en-GB" sz="2400" noProof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13171</TotalTime>
  <Words>2090</Words>
  <Application>Microsoft Office PowerPoint</Application>
  <PresentationFormat>On-screen Show (4:3)</PresentationFormat>
  <Paragraphs>502</Paragraphs>
  <Slides>54</Slides>
  <Notes>54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Pixel</vt:lpstr>
      <vt:lpstr>PowerPoint Presentation</vt:lpstr>
      <vt:lpstr>Last content</vt:lpstr>
      <vt:lpstr>Content</vt:lpstr>
      <vt:lpstr>Users – Introduction</vt:lpstr>
      <vt:lpstr>Users – Processing information system model</vt:lpstr>
      <vt:lpstr>Users – Processing information system model</vt:lpstr>
      <vt:lpstr>Users – Processing information system model</vt:lpstr>
      <vt:lpstr>Users – Processing information system model</vt:lpstr>
      <vt:lpstr>Users – Processing information system model</vt:lpstr>
      <vt:lpstr>Users – Processing information system model</vt:lpstr>
      <vt:lpstr>Users – Processing information system model</vt:lpstr>
      <vt:lpstr>Users – Cognition</vt:lpstr>
      <vt:lpstr>Users – Cognition</vt:lpstr>
      <vt:lpstr>Users – Cognition : attention</vt:lpstr>
      <vt:lpstr>Users – Cognition : attention</vt:lpstr>
      <vt:lpstr>Users – Cognition : attention</vt:lpstr>
      <vt:lpstr>Users – Cognition : attention</vt:lpstr>
      <vt:lpstr>Users – Cognition : Perception</vt:lpstr>
      <vt:lpstr>Users – Cognition : Perception</vt:lpstr>
      <vt:lpstr>Users – Cognition : Perception</vt:lpstr>
      <vt:lpstr>Users – Cognition : Perception</vt:lpstr>
      <vt:lpstr>Users – Cognition : Perception</vt:lpstr>
      <vt:lpstr>Users – Cognition : Memory</vt:lpstr>
      <vt:lpstr>Users – Cognition : Memory</vt:lpstr>
      <vt:lpstr>Users – Cognition : Memory</vt:lpstr>
      <vt:lpstr>Users – Cognition : Learning</vt:lpstr>
      <vt:lpstr>Users – Cognition : Learning</vt:lpstr>
      <vt:lpstr>Users – Cognition : Learning</vt:lpstr>
      <vt:lpstr>Users – Cognition : Learning</vt:lpstr>
      <vt:lpstr>Users</vt:lpstr>
      <vt:lpstr>Content</vt:lpstr>
      <vt:lpstr>Usability</vt:lpstr>
      <vt:lpstr>Usability is hard</vt:lpstr>
      <vt:lpstr>Usability is hard</vt:lpstr>
      <vt:lpstr>Usability is hard</vt:lpstr>
      <vt:lpstr>Usability is hard</vt:lpstr>
      <vt:lpstr>Usability components – Usability goals</vt:lpstr>
      <vt:lpstr>Usability goals - Effectiveness</vt:lpstr>
      <vt:lpstr>Usability goals - Efficiency</vt:lpstr>
      <vt:lpstr>Usability goals - Safe</vt:lpstr>
      <vt:lpstr>Usability goals - Learnability</vt:lpstr>
      <vt:lpstr>Usability goals - Memorability</vt:lpstr>
      <vt:lpstr>Usability goals – Satisfaction – User experience goals</vt:lpstr>
      <vt:lpstr>Usability design guidelines</vt:lpstr>
      <vt:lpstr>Donald A. Norman:  Principles of Design</vt:lpstr>
      <vt:lpstr>Donald A. Norman:  Principles of Design</vt:lpstr>
      <vt:lpstr>Donald A. Norman:  Principles of Design</vt:lpstr>
      <vt:lpstr>Donald A. Norman:  Principles of Design</vt:lpstr>
      <vt:lpstr>Donald A. Norman:  Principles of Design</vt:lpstr>
      <vt:lpstr>Donald A. Norman:  Principles of Design</vt:lpstr>
      <vt:lpstr>Shneiderman: 8 Golden Rules of Interface Design</vt:lpstr>
      <vt:lpstr>Jacob Nielsen: 10 Usability Heuristics</vt:lpstr>
      <vt:lpstr>Jacob Nielsen: 10 Usability Heuristics</vt:lpstr>
      <vt:lpstr>Reference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caoth</dc:creator>
  <cp:lastModifiedBy>Cao Thái Phương Thanh</cp:lastModifiedBy>
  <cp:revision>1988</cp:revision>
  <dcterms:created xsi:type="dcterms:W3CDTF">2008-09-10T11:50:46Z</dcterms:created>
  <dcterms:modified xsi:type="dcterms:W3CDTF">2018-09-15T06:28:48Z</dcterms:modified>
</cp:coreProperties>
</file>